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302" r:id="rId5"/>
    <p:sldId id="315" r:id="rId6"/>
    <p:sldId id="299" r:id="rId7"/>
    <p:sldId id="259" r:id="rId8"/>
    <p:sldId id="260" r:id="rId9"/>
    <p:sldId id="295" r:id="rId10"/>
    <p:sldId id="262" r:id="rId11"/>
    <p:sldId id="264" r:id="rId12"/>
    <p:sldId id="263" r:id="rId13"/>
    <p:sldId id="261" r:id="rId14"/>
    <p:sldId id="283" r:id="rId15"/>
    <p:sldId id="269" r:id="rId16"/>
    <p:sldId id="278" r:id="rId17"/>
    <p:sldId id="266" r:id="rId18"/>
    <p:sldId id="279" r:id="rId19"/>
    <p:sldId id="268" r:id="rId20"/>
    <p:sldId id="272" r:id="rId21"/>
    <p:sldId id="297" r:id="rId22"/>
    <p:sldId id="318" r:id="rId23"/>
    <p:sldId id="282" r:id="rId24"/>
    <p:sldId id="271" r:id="rId25"/>
    <p:sldId id="276" r:id="rId26"/>
    <p:sldId id="308" r:id="rId27"/>
    <p:sldId id="307" r:id="rId28"/>
    <p:sldId id="310" r:id="rId29"/>
    <p:sldId id="265" r:id="rId30"/>
    <p:sldId id="281" r:id="rId31"/>
    <p:sldId id="312" r:id="rId32"/>
    <p:sldId id="273" r:id="rId33"/>
    <p:sldId id="274" r:id="rId34"/>
    <p:sldId id="317" r:id="rId35"/>
    <p:sldId id="277" r:id="rId36"/>
    <p:sldId id="267" r:id="rId37"/>
    <p:sldId id="275" r:id="rId38"/>
    <p:sldId id="316" r:id="rId39"/>
    <p:sldId id="313" r:id="rId40"/>
    <p:sldId id="289" r:id="rId41"/>
    <p:sldId id="290" r:id="rId42"/>
    <p:sldId id="280" r:id="rId43"/>
    <p:sldId id="314" r:id="rId44"/>
    <p:sldId id="292" r:id="rId45"/>
    <p:sldId id="305" r:id="rId46"/>
    <p:sldId id="294" r:id="rId4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8"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pl-PL" dirty="0"/>
              <a:t>Sektor </a:t>
            </a:r>
            <a:r>
              <a:rPr lang="en-US" dirty="0"/>
              <a:t>MSP</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Arkusz1!$B$1</c:f>
              <c:strCache>
                <c:ptCount val="1"/>
                <c:pt idx="0">
                  <c:v>MSP</c:v>
                </c:pt>
              </c:strCache>
            </c:strRef>
          </c:tx>
          <c:explosion val="1"/>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1BA-459E-AE48-A6D322A1F25E}"/>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61BA-459E-AE48-A6D322A1F25E}"/>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1BA-459E-AE48-A6D322A1F25E}"/>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61BA-459E-AE48-A6D322A1F25E}"/>
              </c:ext>
            </c:extLst>
          </c:dPt>
          <c:dLbls>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61BA-459E-AE48-A6D322A1F25E}"/>
                </c:ext>
              </c:extLst>
            </c:dLbl>
            <c:dLbl>
              <c:idx val="1"/>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6-61BA-459E-AE48-A6D322A1F25E}"/>
                </c:ext>
              </c:extLst>
            </c:dLbl>
            <c:dLbl>
              <c:idx val="2"/>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6287748229584512"/>
                      <c:h val="0.129047165159559"/>
                    </c:manualLayout>
                  </c15:layout>
                </c:ext>
                <c:ext xmlns:c16="http://schemas.microsoft.com/office/drawing/2014/chart" uri="{C3380CC4-5D6E-409C-BE32-E72D297353CC}">
                  <c16:uniqueId val="{00000007-61BA-459E-AE48-A6D322A1F25E}"/>
                </c:ext>
              </c:extLst>
            </c:dLbl>
            <c:dLbl>
              <c:idx val="3"/>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8-61BA-459E-AE48-A6D322A1F25E}"/>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Arkusz1!$A$2:$A$5</c:f>
              <c:strCache>
                <c:ptCount val="4"/>
                <c:pt idx="0">
                  <c:v>Usługi 53,9%</c:v>
                </c:pt>
                <c:pt idx="1">
                  <c:v>Handel 20,9%</c:v>
                </c:pt>
                <c:pt idx="2">
                  <c:v>Budownictwo 15,6%</c:v>
                </c:pt>
                <c:pt idx="3">
                  <c:v>Przemysł 9,6%</c:v>
                </c:pt>
              </c:strCache>
            </c:strRef>
          </c:cat>
          <c:val>
            <c:numRef>
              <c:f>Arkusz1!$B$2:$B$5</c:f>
              <c:numCache>
                <c:formatCode>General</c:formatCode>
                <c:ptCount val="4"/>
                <c:pt idx="0">
                  <c:v>53.9</c:v>
                </c:pt>
                <c:pt idx="1">
                  <c:v>20.9</c:v>
                </c:pt>
                <c:pt idx="2">
                  <c:v>15.6</c:v>
                </c:pt>
                <c:pt idx="3">
                  <c:v>9.6</c:v>
                </c:pt>
              </c:numCache>
            </c:numRef>
          </c:val>
          <c:extLst>
            <c:ext xmlns:c16="http://schemas.microsoft.com/office/drawing/2014/chart" uri="{C3380CC4-5D6E-409C-BE32-E72D297353CC}">
              <c16:uniqueId val="{00000000-61BA-459E-AE48-A6D322A1F25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1" i="0" u="none" strike="noStrike" kern="1200" cap="all" baseline="0">
                <a:solidFill>
                  <a:schemeClr val="tx1">
                    <a:lumMod val="65000"/>
                    <a:lumOff val="35000"/>
                  </a:schemeClr>
                </a:solidFill>
                <a:latin typeface="+mn-lt"/>
                <a:ea typeface="+mn-ea"/>
                <a:cs typeface="+mn-cs"/>
              </a:defRPr>
            </a:pPr>
            <a:r>
              <a:rPr lang="pl-PL"/>
              <a:t>Duże Firmy</a:t>
            </a:r>
            <a:endParaRPr lang="en-US"/>
          </a:p>
        </c:rich>
      </c:tx>
      <c:overlay val="0"/>
      <c:spPr>
        <a:noFill/>
        <a:ln>
          <a:noFill/>
        </a:ln>
        <a:effectLst/>
      </c:spPr>
      <c:txPr>
        <a:bodyPr rot="0" spcFirstLastPara="1" vertOverflow="ellipsis" vert="horz" wrap="square" anchor="ctr" anchorCtr="1"/>
        <a:lstStyle/>
        <a:p>
          <a:pPr>
            <a:defRPr lang="en-US"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Arkusz1!$B$1</c:f>
              <c:strCache>
                <c:ptCount val="1"/>
                <c:pt idx="0">
                  <c:v>MSP</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8E4-4C10-B8EB-BF923086434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8E4-4C10-B8EB-BF923086434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8E4-4C10-B8EB-BF9230864348}"/>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8E4-4C10-B8EB-BF9230864348}"/>
              </c:ext>
            </c:extLst>
          </c:dPt>
          <c:dLbls>
            <c:dLbl>
              <c:idx val="0"/>
              <c:spPr>
                <a:noFill/>
                <a:ln>
                  <a:noFill/>
                </a:ln>
                <a:effectLst/>
              </c:spPr>
              <c:txPr>
                <a:bodyPr rot="0" spcFirstLastPara="1" vertOverflow="ellipsis" vert="horz" wrap="square" anchor="ctr" anchorCtr="1"/>
                <a:lstStyle/>
                <a:p>
                  <a:pPr>
                    <a:defRPr lang="en-US"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F8E4-4C10-B8EB-BF9230864348}"/>
                </c:ext>
              </c:extLst>
            </c:dLbl>
            <c:dLbl>
              <c:idx val="1"/>
              <c:layout>
                <c:manualLayout>
                  <c:x val="6.3008550806087735E-2"/>
                  <c:y val="-0.1213591803495102"/>
                </c:manualLayout>
              </c:layout>
              <c:spPr>
                <a:noFill/>
                <a:ln>
                  <a:noFill/>
                </a:ln>
                <a:effectLst/>
              </c:spPr>
              <c:txPr>
                <a:bodyPr rot="0" spcFirstLastPara="1" vertOverflow="ellipsis" vert="horz" wrap="square" anchor="ctr" anchorCtr="1"/>
                <a:lstStyle/>
                <a:p>
                  <a:pPr>
                    <a:defRPr lang="en-US" sz="12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E4-4C10-B8EB-BF9230864348}"/>
                </c:ext>
              </c:extLst>
            </c:dLbl>
            <c:dLbl>
              <c:idx val="2"/>
              <c:spPr>
                <a:noFill/>
                <a:ln>
                  <a:noFill/>
                </a:ln>
                <a:effectLst/>
              </c:spPr>
              <c:txPr>
                <a:bodyPr rot="0" spcFirstLastPara="1" vertOverflow="ellipsis" vert="horz" wrap="square" anchor="ctr" anchorCtr="1"/>
                <a:lstStyle/>
                <a:p>
                  <a:pPr>
                    <a:defRPr lang="en-US" sz="12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39179795322194894"/>
                      <c:h val="0.10453326629797216"/>
                    </c:manualLayout>
                  </c15:layout>
                </c:ext>
                <c:ext xmlns:c16="http://schemas.microsoft.com/office/drawing/2014/chart" uri="{C3380CC4-5D6E-409C-BE32-E72D297353CC}">
                  <c16:uniqueId val="{00000005-F8E4-4C10-B8EB-BF9230864348}"/>
                </c:ext>
              </c:extLst>
            </c:dLbl>
            <c:dLbl>
              <c:idx val="3"/>
              <c:spPr>
                <a:noFill/>
                <a:ln>
                  <a:noFill/>
                </a:ln>
                <a:effectLst/>
              </c:spPr>
              <c:txPr>
                <a:bodyPr rot="0" spcFirstLastPara="1" vertOverflow="ellipsis" vert="horz" wrap="square" anchor="ctr" anchorCtr="1"/>
                <a:lstStyle/>
                <a:p>
                  <a:pPr>
                    <a:defRPr lang="en-US"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F8E4-4C10-B8EB-BF9230864348}"/>
                </c:ext>
              </c:extLst>
            </c:dLbl>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Arkusz1!$A$2:$A$5</c:f>
              <c:strCache>
                <c:ptCount val="4"/>
                <c:pt idx="0">
                  <c:v>Usługi 32%</c:v>
                </c:pt>
                <c:pt idx="1">
                  <c:v>Handel 13,6%</c:v>
                </c:pt>
                <c:pt idx="2">
                  <c:v>Budownictwo 3,3%</c:v>
                </c:pt>
                <c:pt idx="3">
                  <c:v>Przemysł 51,1%</c:v>
                </c:pt>
              </c:strCache>
            </c:strRef>
          </c:cat>
          <c:val>
            <c:numRef>
              <c:f>Arkusz1!$B$2:$B$5</c:f>
              <c:numCache>
                <c:formatCode>General</c:formatCode>
                <c:ptCount val="4"/>
                <c:pt idx="0">
                  <c:v>32</c:v>
                </c:pt>
                <c:pt idx="1">
                  <c:v>13.6</c:v>
                </c:pt>
                <c:pt idx="2">
                  <c:v>3.3</c:v>
                </c:pt>
                <c:pt idx="3">
                  <c:v>51.1</c:v>
                </c:pt>
              </c:numCache>
            </c:numRef>
          </c:val>
          <c:extLst>
            <c:ext xmlns:c16="http://schemas.microsoft.com/office/drawing/2014/chart" uri="{C3380CC4-5D6E-409C-BE32-E72D297353CC}">
              <c16:uniqueId val="{00000008-F8E4-4C10-B8EB-BF9230864348}"/>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AE622-8C56-4731-9D34-899558E94A45}" type="datetimeFigureOut">
              <a:rPr lang="pl-PL" smtClean="0"/>
              <a:t>20.04.2024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13549-AA33-4E14-83CF-9CF2FE6802EB}" type="slidenum">
              <a:rPr lang="pl-PL" smtClean="0"/>
              <a:t>‹#›</a:t>
            </a:fld>
            <a:endParaRPr lang="pl-PL"/>
          </a:p>
        </p:txBody>
      </p:sp>
    </p:spTree>
    <p:extLst>
      <p:ext uri="{BB962C8B-B14F-4D97-AF65-F5344CB8AC3E}">
        <p14:creationId xmlns:p14="http://schemas.microsoft.com/office/powerpoint/2010/main" val="175025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ko.wprost.pl/energia/10760767/zielona-transformacja-wyzwanie-i-szansa-dla-malych-i-srednich-polskich-firm.html?fbclid=IwAR3iEWC_PtzG8zCOa80B_gQXoQgHdZ1Cf8fGJRvUbp6Z0RN-9CZ8whunfY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pp.net.pl/wp-content/uploads/2017/11/oziyb9_WsppracaMaegoiDuegoBiznesu.Uwarunkowaniaidobrepraktyki-2.pdf?fbclid=IwAR2UW4oSyWRNvvNbo5PTee_2CqblCdJ5yHbg4ElLl6wf274AzdyfJqVU1q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Angowski</a:t>
            </a:r>
            <a:r>
              <a:rPr lang="en-US" dirty="0"/>
              <a:t> M., </a:t>
            </a:r>
            <a:r>
              <a:rPr lang="pl-PL" dirty="0"/>
              <a:t>ROZWÓJ I ZNACZENIE SEKTORA MAŁYCH I ŚREDNICH PRZEDSIĘBIORSTW W POLSKIEJ GOSPODARCE</a:t>
            </a:r>
            <a:r>
              <a:rPr lang="en-US" dirty="0"/>
              <a:t>, </a:t>
            </a:r>
            <a:r>
              <a:rPr lang="pl-PL" dirty="0"/>
              <a:t>ROCZNIKI NAUK SPOŁECZNYCH Tom XXXVI, zeszyt 3</a:t>
            </a:r>
            <a:r>
              <a:rPr lang="en-US" dirty="0"/>
              <a:t>, 2008.</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a:t>
            </a:fld>
            <a:endParaRPr lang="pl-PL"/>
          </a:p>
        </p:txBody>
      </p:sp>
    </p:spTree>
    <p:extLst>
      <p:ext uri="{BB962C8B-B14F-4D97-AF65-F5344CB8AC3E}">
        <p14:creationId xmlns:p14="http://schemas.microsoft.com/office/powerpoint/2010/main" val="2009057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17</a:t>
            </a:fld>
            <a:endParaRPr lang="pl-PL"/>
          </a:p>
        </p:txBody>
      </p:sp>
    </p:spTree>
    <p:extLst>
      <p:ext uri="{BB962C8B-B14F-4D97-AF65-F5344CB8AC3E}">
        <p14:creationId xmlns:p14="http://schemas.microsoft.com/office/powerpoint/2010/main" val="309989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Raport</a:t>
            </a:r>
            <a:r>
              <a:rPr lang="en-US" dirty="0"/>
              <a:t> MSP PARP 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18</a:t>
            </a:fld>
            <a:endParaRPr lang="pl-PL"/>
          </a:p>
        </p:txBody>
      </p:sp>
    </p:spTree>
    <p:extLst>
      <p:ext uri="{BB962C8B-B14F-4D97-AF65-F5344CB8AC3E}">
        <p14:creationId xmlns:p14="http://schemas.microsoft.com/office/powerpoint/2010/main" val="1338760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https://pragmago.pl/porada/sektor-msp-w-polsce/</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19</a:t>
            </a:fld>
            <a:endParaRPr lang="pl-PL"/>
          </a:p>
        </p:txBody>
      </p:sp>
    </p:spTree>
    <p:extLst>
      <p:ext uri="{BB962C8B-B14F-4D97-AF65-F5344CB8AC3E}">
        <p14:creationId xmlns:p14="http://schemas.microsoft.com/office/powerpoint/2010/main" val="119782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https://www.parp.gov.pl/component/content/article/85447:parp-wchodzi-w-nowy-rok-z-nowymi-naborami</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23</a:t>
            </a:fld>
            <a:endParaRPr lang="pl-PL"/>
          </a:p>
        </p:txBody>
      </p:sp>
    </p:spTree>
    <p:extLst>
      <p:ext uri="{BB962C8B-B14F-4D97-AF65-F5344CB8AC3E}">
        <p14:creationId xmlns:p14="http://schemas.microsoft.com/office/powerpoint/2010/main" val="277257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https://bank.pl/jak-skutki-wojny-w-ukrainie-wplywaja-na-polskie-firmy-raport-pie/</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28</a:t>
            </a:fld>
            <a:endParaRPr lang="pl-PL"/>
          </a:p>
        </p:txBody>
      </p:sp>
    </p:spTree>
    <p:extLst>
      <p:ext uri="{BB962C8B-B14F-4D97-AF65-F5344CB8AC3E}">
        <p14:creationId xmlns:p14="http://schemas.microsoft.com/office/powerpoint/2010/main" val="1026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29</a:t>
            </a:fld>
            <a:endParaRPr lang="pl-PL"/>
          </a:p>
        </p:txBody>
      </p:sp>
    </p:spTree>
    <p:extLst>
      <p:ext uri="{BB962C8B-B14F-4D97-AF65-F5344CB8AC3E}">
        <p14:creationId xmlns:p14="http://schemas.microsoft.com/office/powerpoint/2010/main" val="240420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31</a:t>
            </a:fld>
            <a:endParaRPr lang="pl-PL"/>
          </a:p>
        </p:txBody>
      </p:sp>
    </p:spTree>
    <p:extLst>
      <p:ext uri="{BB962C8B-B14F-4D97-AF65-F5344CB8AC3E}">
        <p14:creationId xmlns:p14="http://schemas.microsoft.com/office/powerpoint/2010/main" val="315808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zwiększyć poziom cyfryzacji w firmie? PORADNIK DLA MŚP</a:t>
            </a:r>
            <a:r>
              <a:rPr lang="en-US" dirty="0"/>
              <a:t>, PARP, Warszawa 2021</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34</a:t>
            </a:fld>
            <a:endParaRPr lang="pl-PL"/>
          </a:p>
        </p:txBody>
      </p:sp>
    </p:spTree>
    <p:extLst>
      <p:ext uri="{BB962C8B-B14F-4D97-AF65-F5344CB8AC3E}">
        <p14:creationId xmlns:p14="http://schemas.microsoft.com/office/powerpoint/2010/main" val="30974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u="sng" dirty="0">
                <a:effectLst/>
                <a:latin typeface="Segoe UI Historic" panose="020B0502040204020203" pitchFamily="34" charset="0"/>
                <a:hlinkClick r:id="rId3"/>
              </a:rPr>
              <a:t>https://eko.wprost.pl/energia/10760767/zielona-transformacja-wyzwanie-i-szansa-dla-malych-i-srednich-polskich-firm.html</a:t>
            </a:r>
            <a:endParaRPr lang="en-US" b="0" i="0" u="sng" dirty="0">
              <a:effectLst/>
              <a:latin typeface="Segoe UI Historic" panose="020B0502040204020203" pitchFamily="34" charset="0"/>
            </a:endParaRPr>
          </a:p>
          <a:p>
            <a:r>
              <a:rPr lang="en-US" dirty="0"/>
              <a:t>Monitoring-innowacyjnosci_2023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35</a:t>
            </a:fld>
            <a:endParaRPr lang="pl-PL"/>
          </a:p>
        </p:txBody>
      </p:sp>
    </p:spTree>
    <p:extLst>
      <p:ext uri="{BB962C8B-B14F-4D97-AF65-F5344CB8AC3E}">
        <p14:creationId xmlns:p14="http://schemas.microsoft.com/office/powerpoint/2010/main" val="1650083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Natalia </a:t>
            </a:r>
            <a:r>
              <a:rPr lang="en-US" dirty="0" err="1"/>
              <a:t>Pandel</a:t>
            </a:r>
            <a:r>
              <a:rPr lang="en-US" dirty="0"/>
              <a:t>, </a:t>
            </a:r>
            <a:r>
              <a:rPr lang="en-US" dirty="0" err="1"/>
              <a:t>Letycja</a:t>
            </a:r>
            <a:r>
              <a:rPr lang="en-US" dirty="0"/>
              <a:t> </a:t>
            </a:r>
            <a:r>
              <a:rPr lang="en-US" dirty="0" err="1"/>
              <a:t>Sołoducho-Pelc</a:t>
            </a:r>
            <a:r>
              <a:rPr lang="en-US" dirty="0"/>
              <a:t>, </a:t>
            </a:r>
            <a:r>
              <a:rPr lang="pl-PL" dirty="0"/>
              <a:t>TRZYDZIEŚCI LAT ROZWOJU PRZEDSIĘBIORCZOŚCI W POLSCE</a:t>
            </a:r>
            <a:r>
              <a:rPr lang="en-US" dirty="0"/>
              <a:t>, </a:t>
            </a:r>
            <a:r>
              <a:rPr lang="pl-PL" dirty="0"/>
              <a:t>PRACE NAUKOWE UNIWERSYTETU EKONOMICZNEGO WE WROCŁAWIU</a:t>
            </a:r>
            <a:r>
              <a:rPr lang="en-US" dirty="0"/>
              <a:t>, nr 538, 2018, ISSN 1899-3192 e-ISSN 2392-0041, s. 315-327.</a:t>
            </a:r>
          </a:p>
          <a:p>
            <a:r>
              <a:rPr lang="pl-PL" dirty="0"/>
              <a:t>Raport z badania przedsiębiorczości Global </a:t>
            </a:r>
            <a:r>
              <a:rPr lang="pl-PL" dirty="0" err="1"/>
              <a:t>Entrepreneurship</a:t>
            </a:r>
            <a:r>
              <a:rPr lang="pl-PL" dirty="0"/>
              <a:t> Monitor</a:t>
            </a:r>
            <a:r>
              <a:rPr lang="en-US" dirty="0"/>
              <a:t>,</a:t>
            </a:r>
            <a:r>
              <a:rPr lang="pl-PL" dirty="0"/>
              <a:t> </a:t>
            </a:r>
            <a:r>
              <a:rPr lang="en-US" dirty="0"/>
              <a:t> Warszawa</a:t>
            </a:r>
            <a:r>
              <a:rPr lang="pl-PL" dirty="0"/>
              <a:t> 2023</a:t>
            </a:r>
            <a:r>
              <a:rPr lang="en-US" dirty="0"/>
              <a:t>.</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37</a:t>
            </a:fld>
            <a:endParaRPr lang="pl-PL"/>
          </a:p>
        </p:txBody>
      </p:sp>
    </p:spTree>
    <p:extLst>
      <p:ext uri="{BB962C8B-B14F-4D97-AF65-F5344CB8AC3E}">
        <p14:creationId xmlns:p14="http://schemas.microsoft.com/office/powerpoint/2010/main" val="386101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Raport o stanie sektora małych i średnich przedsiębiorstw w Polsce w latach 2012–2013</a:t>
            </a:r>
            <a:r>
              <a:rPr lang="en-US" dirty="0"/>
              <a:t>, </a:t>
            </a:r>
            <a:r>
              <a:rPr lang="en-US" dirty="0" err="1"/>
              <a:t>Raport</a:t>
            </a:r>
            <a:r>
              <a:rPr lang="en-US" dirty="0"/>
              <a:t>… 2023</a:t>
            </a:r>
          </a:p>
          <a:p>
            <a:r>
              <a:rPr lang="pl-PL" dirty="0" err="1"/>
              <a:t>Matejun</a:t>
            </a:r>
            <a:r>
              <a:rPr lang="pl-PL" dirty="0"/>
              <a:t> M, Miller M., Wpływ integracji europejskiej na rozwój i wsparcie małych i średnich przedsiębiorstw, [w:] </a:t>
            </a:r>
            <a:r>
              <a:rPr lang="pl-PL" dirty="0" err="1"/>
              <a:t>Matejun</a:t>
            </a:r>
            <a:r>
              <a:rPr lang="pl-PL" dirty="0"/>
              <a:t> M., Szczepańczyk M. (red.), Aktualne problemy zarządzania małymi i średnimi przedsiębiorstwami, Wydawnictwo Politechniki Łódzkiej, Łódź 2010, s. 11-37.</a:t>
            </a:r>
            <a:endParaRPr lang="en-US"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5</a:t>
            </a:fld>
            <a:endParaRPr lang="pl-PL"/>
          </a:p>
        </p:txBody>
      </p:sp>
    </p:spTree>
    <p:extLst>
      <p:ext uri="{BB962C8B-B14F-4D97-AF65-F5344CB8AC3E}">
        <p14:creationId xmlns:p14="http://schemas.microsoft.com/office/powerpoint/2010/main" val="277804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Współpraca biznes – NGO: stan wiedzy, dotychczasowe doświadczenia, postawy i oczekiwania</a:t>
            </a:r>
            <a:r>
              <a:rPr lang="en-US" dirty="0"/>
              <a:t>, </a:t>
            </a:r>
            <a:r>
              <a:rPr lang="pl-PL" dirty="0"/>
              <a:t>Raport końcowy z pierwszego etapu badania</a:t>
            </a:r>
            <a:r>
              <a:rPr lang="en-US" dirty="0"/>
              <a:t>, Centrum </a:t>
            </a:r>
            <a:r>
              <a:rPr lang="en-US" dirty="0" err="1"/>
              <a:t>Rozwoju</a:t>
            </a:r>
            <a:r>
              <a:rPr lang="en-US" dirty="0"/>
              <a:t> </a:t>
            </a:r>
            <a:r>
              <a:rPr lang="en-US" dirty="0" err="1"/>
              <a:t>Społeczno-Gospodarczego</a:t>
            </a:r>
            <a:r>
              <a:rPr lang="en-US" dirty="0"/>
              <a:t>,</a:t>
            </a:r>
            <a:r>
              <a:rPr lang="pl-PL" dirty="0"/>
              <a:t> Szczecin, marzec 2012 r.</a:t>
            </a:r>
            <a:endParaRPr lang="en-US" dirty="0"/>
          </a:p>
          <a:p>
            <a:r>
              <a:rPr lang="en-US" dirty="0"/>
              <a:t>https://poradnik.ngo.pl/dlaczego-warto-wspolpracowac-z-biznesem</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40</a:t>
            </a:fld>
            <a:endParaRPr lang="pl-PL"/>
          </a:p>
        </p:txBody>
      </p:sp>
    </p:spTree>
    <p:extLst>
      <p:ext uri="{BB962C8B-B14F-4D97-AF65-F5344CB8AC3E}">
        <p14:creationId xmlns:p14="http://schemas.microsoft.com/office/powerpoint/2010/main" val="171069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Networking bez cenzury: brutalna prawda o budowaniu kontaktów biznesowych. Część 2 </a:t>
            </a:r>
            <a:r>
              <a:rPr lang="en-US" dirty="0"/>
              <a:t>, Gazeta MSP, </a:t>
            </a:r>
            <a:r>
              <a:rPr lang="en-US" dirty="0" err="1"/>
              <a:t>Kwiecień</a:t>
            </a:r>
            <a:r>
              <a:rPr lang="en-US" dirty="0"/>
              <a:t> 2024, Nr 04(240)2024, s. 12.</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41</a:t>
            </a:fld>
            <a:endParaRPr lang="pl-PL"/>
          </a:p>
        </p:txBody>
      </p:sp>
    </p:spTree>
    <p:extLst>
      <p:ext uri="{BB962C8B-B14F-4D97-AF65-F5344CB8AC3E}">
        <p14:creationId xmlns:p14="http://schemas.microsoft.com/office/powerpoint/2010/main" val="399773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https://www.parp.gov.pl/component/content/article/85894:polki-przejmuja-biznesowe-stery-i-wysokie-stanowiska</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42</a:t>
            </a:fld>
            <a:endParaRPr lang="pl-PL"/>
          </a:p>
        </p:txBody>
      </p:sp>
    </p:spTree>
    <p:extLst>
      <p:ext uri="{BB962C8B-B14F-4D97-AF65-F5344CB8AC3E}">
        <p14:creationId xmlns:p14="http://schemas.microsoft.com/office/powerpoint/2010/main" val="300378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http://www.pih.org.pl/images/definicja_msp.pdf</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7</a:t>
            </a:fld>
            <a:endParaRPr lang="pl-PL"/>
          </a:p>
        </p:txBody>
      </p:sp>
    </p:spTree>
    <p:extLst>
      <p:ext uri="{BB962C8B-B14F-4D97-AF65-F5344CB8AC3E}">
        <p14:creationId xmlns:p14="http://schemas.microsoft.com/office/powerpoint/2010/main" val="227336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8</a:t>
            </a:fld>
            <a:endParaRPr lang="pl-PL"/>
          </a:p>
        </p:txBody>
      </p:sp>
    </p:spTree>
    <p:extLst>
      <p:ext uri="{BB962C8B-B14F-4D97-AF65-F5344CB8AC3E}">
        <p14:creationId xmlns:p14="http://schemas.microsoft.com/office/powerpoint/2010/main" val="242780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https://www.parp.gov.pl/component/publications/publication/raport-o-stanie-sektora-malych-i-srednich-przedsiebiorstw-w-polsce-2023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9</a:t>
            </a:fld>
            <a:endParaRPr lang="pl-PL"/>
          </a:p>
        </p:txBody>
      </p:sp>
    </p:spTree>
    <p:extLst>
      <p:ext uri="{BB962C8B-B14F-4D97-AF65-F5344CB8AC3E}">
        <p14:creationId xmlns:p14="http://schemas.microsoft.com/office/powerpoint/2010/main" val="17892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11</a:t>
            </a:fld>
            <a:endParaRPr lang="pl-PL"/>
          </a:p>
        </p:txBody>
      </p:sp>
    </p:spTree>
    <p:extLst>
      <p:ext uri="{BB962C8B-B14F-4D97-AF65-F5344CB8AC3E}">
        <p14:creationId xmlns:p14="http://schemas.microsoft.com/office/powerpoint/2010/main" val="3126315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https://www.parp.gov.pl/storage/publications/pdf/ROSS_2023_scalony_ost_popr.pdf</a:t>
            </a:r>
            <a:endParaRPr lang="en-US" dirty="0"/>
          </a:p>
          <a:p>
            <a:r>
              <a:rPr lang="en-US" dirty="0" err="1"/>
              <a:t>Raport</a:t>
            </a:r>
            <a:r>
              <a:rPr lang="en-US" dirty="0"/>
              <a:t> </a:t>
            </a:r>
            <a:r>
              <a:rPr lang="pl-PL" b="0" i="1" dirty="0">
                <a:solidFill>
                  <a:srgbClr val="000000"/>
                </a:solidFill>
                <a:effectLst/>
                <a:latin typeface="Calibri" panose="020F0502020204030204" pitchFamily="34" charset="0"/>
              </a:rPr>
              <a:t>Sektor MSP w Polsce i UE</a:t>
            </a:r>
            <a:r>
              <a:rPr lang="en-US" b="0" i="1" dirty="0">
                <a:solidFill>
                  <a:srgbClr val="000000"/>
                </a:solidFill>
                <a:effectLst/>
                <a:latin typeface="Calibri" panose="020F0502020204030204" pitchFamily="34" charset="0"/>
              </a:rPr>
              <a:t> 2017, PARP</a:t>
            </a:r>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13</a:t>
            </a:fld>
            <a:endParaRPr lang="pl-PL"/>
          </a:p>
        </p:txBody>
      </p:sp>
    </p:spTree>
    <p:extLst>
      <p:ext uri="{BB962C8B-B14F-4D97-AF65-F5344CB8AC3E}">
        <p14:creationId xmlns:p14="http://schemas.microsoft.com/office/powerpoint/2010/main" val="396332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https://multibiura.pl/blog/dzialalnosc-gospodarcza-akty-prawne-ktore-nalezy-przestrzegac/</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14</a:t>
            </a:fld>
            <a:endParaRPr lang="pl-PL"/>
          </a:p>
        </p:txBody>
      </p:sp>
    </p:spTree>
    <p:extLst>
      <p:ext uri="{BB962C8B-B14F-4D97-AF65-F5344CB8AC3E}">
        <p14:creationId xmlns:p14="http://schemas.microsoft.com/office/powerpoint/2010/main" val="159596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u="sng" dirty="0">
                <a:effectLst/>
                <a:latin typeface="Segoe UI Historic" panose="020B0502040204020203" pitchFamily="34" charset="0"/>
                <a:hlinkClick r:id="rId3"/>
              </a:rPr>
              <a:t>https://zpp.net.pl/wp-content/uploads/2017/11/oziyb9_WsppracaMaegoiDuegoBiznesu.Uwarunkowaniaidobrepraktyki-2.pdf</a:t>
            </a:r>
            <a:endParaRPr lang="en-US"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16</a:t>
            </a:fld>
            <a:endParaRPr lang="pl-PL"/>
          </a:p>
        </p:txBody>
      </p:sp>
    </p:spTree>
    <p:extLst>
      <p:ext uri="{BB962C8B-B14F-4D97-AF65-F5344CB8AC3E}">
        <p14:creationId xmlns:p14="http://schemas.microsoft.com/office/powerpoint/2010/main" val="27181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F8DED7-32B1-0156-6EEF-0576EE6B44F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196E8347-904F-956D-0C32-911014C4A33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Tree>
    <p:extLst>
      <p:ext uri="{BB962C8B-B14F-4D97-AF65-F5344CB8AC3E}">
        <p14:creationId xmlns:p14="http://schemas.microsoft.com/office/powerpoint/2010/main" val="359737894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8107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s://www.parp.gov.pl/component/content/article/85447:parp-wchodzi-w-nowy-rok-z-nowymi-naborami" TargetMode="External"/><Relationship Id="rId3" Type="http://schemas.openxmlformats.org/officeDocument/2006/relationships/hyperlink" Target="https://stat.gov.pl/" TargetMode="External"/><Relationship Id="rId7" Type="http://schemas.openxmlformats.org/officeDocument/2006/relationships/hyperlink" Target="https://pragmago.pl/porada/sektor-msp-w-polsce/" TargetMode="External"/><Relationship Id="rId2" Type="http://schemas.openxmlformats.org/officeDocument/2006/relationships/hyperlink" Target="https://www.parp.gov.pl/" TargetMode="External"/><Relationship Id="rId1" Type="http://schemas.openxmlformats.org/officeDocument/2006/relationships/slideLayout" Target="../slideLayouts/slideLayout1.xml"/><Relationship Id="rId6" Type="http://schemas.openxmlformats.org/officeDocument/2006/relationships/hyperlink" Target="https://zpp.net.pl/wp-content/uploads/2017/11/oziyb9_WsppracaMaegoiDuegoBiznesu.Uwarunkowaniaidobrepraktyki-2.pdf" TargetMode="External"/><Relationship Id="rId11" Type="http://schemas.openxmlformats.org/officeDocument/2006/relationships/hyperlink" Target="https://www.parp.gov.pl/component/content/article/85894:polki-przejmuja-biznesowe-stery-i-wysokie-stanowiska" TargetMode="External"/><Relationship Id="rId5" Type="http://schemas.openxmlformats.org/officeDocument/2006/relationships/hyperlink" Target="https://multibiura.pl/blog/dzialalnosc-gospodarcza-akty-prawne-ktore-nalezy-przestrzegac/" TargetMode="External"/><Relationship Id="rId10" Type="http://schemas.openxmlformats.org/officeDocument/2006/relationships/hyperlink" Target="https://eko.wprost.pl/energia/10760767/zielona-transformacja-wyzwanie-i-szansa-dla-malych-i-srednich-polskich-firm.html" TargetMode="External"/><Relationship Id="rId4" Type="http://schemas.openxmlformats.org/officeDocument/2006/relationships/hyperlink" Target="http://www.pih.org.pl/images/definicja_msp.pdf" TargetMode="External"/><Relationship Id="rId9" Type="http://schemas.openxmlformats.org/officeDocument/2006/relationships/hyperlink" Target="https://bank.pl/jak-skutki-wojny-w-ukrainie-wplywaja-na-polskie-firmy-raport-pi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1AA03A-CB5B-7254-803E-C13C43884F8D}"/>
              </a:ext>
            </a:extLst>
          </p:cNvPr>
          <p:cNvSpPr>
            <a:spLocks noGrp="1"/>
          </p:cNvSpPr>
          <p:nvPr>
            <p:ph type="ctrTitle"/>
          </p:nvPr>
        </p:nvSpPr>
        <p:spPr>
          <a:xfrm>
            <a:off x="1577975" y="1999597"/>
            <a:ext cx="9036050" cy="1927889"/>
          </a:xfrm>
        </p:spPr>
        <p:txBody>
          <a:bodyPr/>
          <a:lstStyle/>
          <a:p>
            <a:r>
              <a:rPr lang="pl-PL" b="0" i="0" dirty="0">
                <a:effectLst/>
                <a:latin typeface="+mn-lt"/>
              </a:rPr>
              <a:t>Rola i znaczenie M</a:t>
            </a:r>
            <a:r>
              <a:rPr lang="en-US" b="0" i="0" dirty="0">
                <a:effectLst/>
                <a:latin typeface="+mn-lt"/>
              </a:rPr>
              <a:t>S</a:t>
            </a:r>
            <a:r>
              <a:rPr lang="pl-PL" b="0" i="0" dirty="0">
                <a:effectLst/>
                <a:latin typeface="+mn-lt"/>
              </a:rPr>
              <a:t>P </a:t>
            </a:r>
            <a:br>
              <a:rPr lang="en-US" b="0" i="0" dirty="0">
                <a:effectLst/>
                <a:latin typeface="+mn-lt"/>
              </a:rPr>
            </a:br>
            <a:r>
              <a:rPr lang="pl-PL" b="0" i="0" dirty="0">
                <a:effectLst/>
                <a:latin typeface="+mn-lt"/>
              </a:rPr>
              <a:t>dla gospodarki Polski </a:t>
            </a:r>
            <a:endParaRPr lang="pl-PL" dirty="0">
              <a:latin typeface="+mn-lt"/>
            </a:endParaRPr>
          </a:p>
        </p:txBody>
      </p:sp>
      <p:sp>
        <p:nvSpPr>
          <p:cNvPr id="3" name="Podtytuł 2">
            <a:extLst>
              <a:ext uri="{FF2B5EF4-FFF2-40B4-BE49-F238E27FC236}">
                <a16:creationId xmlns:a16="http://schemas.microsoft.com/office/drawing/2014/main" id="{C598AD81-4673-B251-2A6B-028E3A18FF41}"/>
              </a:ext>
            </a:extLst>
          </p:cNvPr>
          <p:cNvSpPr>
            <a:spLocks noGrp="1"/>
          </p:cNvSpPr>
          <p:nvPr>
            <p:ph type="subTitle" idx="1"/>
          </p:nvPr>
        </p:nvSpPr>
        <p:spPr>
          <a:xfrm>
            <a:off x="7443216" y="653486"/>
            <a:ext cx="4436872" cy="868948"/>
          </a:xfrm>
        </p:spPr>
        <p:txBody>
          <a:bodyPr/>
          <a:lstStyle/>
          <a:p>
            <a:r>
              <a:rPr lang="pl-PL" dirty="0"/>
              <a:t>Wydział Finansów i Zarządzania Kierunek: Informatyka</a:t>
            </a:r>
            <a:r>
              <a:rPr lang="en-US" dirty="0"/>
              <a:t> II </a:t>
            </a:r>
            <a:r>
              <a:rPr lang="en-US" dirty="0" err="1"/>
              <a:t>stopnia</a:t>
            </a:r>
            <a:endParaRPr lang="pl-PL" dirty="0"/>
          </a:p>
        </p:txBody>
      </p:sp>
      <p:pic>
        <p:nvPicPr>
          <p:cNvPr id="4" name="Obraz 3" descr="Obraz zawierający Czcionka, logo, tekst, Jaskrawoniebieski">
            <a:extLst>
              <a:ext uri="{FF2B5EF4-FFF2-40B4-BE49-F238E27FC236}">
                <a16:creationId xmlns:a16="http://schemas.microsoft.com/office/drawing/2014/main" id="{CA460198-D369-6625-92B3-9023279B3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 y="0"/>
            <a:ext cx="3750860" cy="1927889"/>
          </a:xfrm>
          <a:prstGeom prst="rect">
            <a:avLst/>
          </a:prstGeom>
        </p:spPr>
      </p:pic>
      <p:sp>
        <p:nvSpPr>
          <p:cNvPr id="5" name="pole tekstowe 4">
            <a:extLst>
              <a:ext uri="{FF2B5EF4-FFF2-40B4-BE49-F238E27FC236}">
                <a16:creationId xmlns:a16="http://schemas.microsoft.com/office/drawing/2014/main" id="{CE2DBDBA-4923-C0CD-EE0E-4BB395E45C30}"/>
              </a:ext>
            </a:extLst>
          </p:cNvPr>
          <p:cNvSpPr txBox="1"/>
          <p:nvPr/>
        </p:nvSpPr>
        <p:spPr>
          <a:xfrm>
            <a:off x="5228839" y="6377833"/>
            <a:ext cx="1734321" cy="307777"/>
          </a:xfrm>
          <a:prstGeom prst="rect">
            <a:avLst/>
          </a:prstGeom>
          <a:noFill/>
        </p:spPr>
        <p:txBody>
          <a:bodyPr wrap="none" rtlCol="0">
            <a:spAutoFit/>
          </a:bodyPr>
          <a:lstStyle/>
          <a:p>
            <a:pPr>
              <a:spcAft>
                <a:spcPts val="600"/>
              </a:spcAft>
            </a:pPr>
            <a:r>
              <a:rPr lang="pl-PL" sz="1400" dirty="0">
                <a:effectLst/>
                <a:ea typeface="Times New Roman" panose="02020603050405020304" pitchFamily="18" charset="0"/>
              </a:rPr>
              <a:t>Wrocław </a:t>
            </a:r>
            <a:r>
              <a:rPr lang="en-US" sz="1400" dirty="0">
                <a:effectLst/>
                <a:ea typeface="Times New Roman" panose="02020603050405020304" pitchFamily="18" charset="0"/>
              </a:rPr>
              <a:t>2023/</a:t>
            </a:r>
            <a:r>
              <a:rPr lang="pl-PL" sz="1400" dirty="0">
                <a:effectLst/>
                <a:ea typeface="Times New Roman" panose="02020603050405020304" pitchFamily="18" charset="0"/>
              </a:rPr>
              <a:t>2024</a:t>
            </a:r>
          </a:p>
        </p:txBody>
      </p:sp>
      <p:sp>
        <p:nvSpPr>
          <p:cNvPr id="6" name="Podtytuł 2">
            <a:extLst>
              <a:ext uri="{FF2B5EF4-FFF2-40B4-BE49-F238E27FC236}">
                <a16:creationId xmlns:a16="http://schemas.microsoft.com/office/drawing/2014/main" id="{E2B9948E-E3CF-0DAF-2C73-A9C2C46057EC}"/>
              </a:ext>
            </a:extLst>
          </p:cNvPr>
          <p:cNvSpPr txBox="1">
            <a:spLocks/>
          </p:cNvSpPr>
          <p:nvPr/>
        </p:nvSpPr>
        <p:spPr>
          <a:xfrm>
            <a:off x="5626913" y="3839030"/>
            <a:ext cx="4361543" cy="141877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dirty="0"/>
          </a:p>
        </p:txBody>
      </p:sp>
      <p:sp>
        <p:nvSpPr>
          <p:cNvPr id="7" name="Podtytuł 2">
            <a:extLst>
              <a:ext uri="{FF2B5EF4-FFF2-40B4-BE49-F238E27FC236}">
                <a16:creationId xmlns:a16="http://schemas.microsoft.com/office/drawing/2014/main" id="{0DCE479E-DD6F-DAB3-09DF-B42F3D011F4C}"/>
              </a:ext>
            </a:extLst>
          </p:cNvPr>
          <p:cNvSpPr txBox="1">
            <a:spLocks/>
          </p:cNvSpPr>
          <p:nvPr/>
        </p:nvSpPr>
        <p:spPr>
          <a:xfrm>
            <a:off x="4159703" y="4200067"/>
            <a:ext cx="3828107" cy="158191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ea typeface="Times New Roman" panose="02020603050405020304" pitchFamily="18" charset="0"/>
              </a:rPr>
              <a:t>Katarzyna Ko</a:t>
            </a:r>
            <a:r>
              <a:rPr lang="pl-PL" sz="2000" dirty="0" err="1">
                <a:ea typeface="Times New Roman" panose="02020603050405020304" pitchFamily="18" charset="0"/>
              </a:rPr>
              <a:t>łoda</a:t>
            </a:r>
            <a:endParaRPr lang="pl-PL" sz="2000" dirty="0">
              <a:ea typeface="Times New Roman" panose="02020603050405020304" pitchFamily="18" charset="0"/>
            </a:endParaRPr>
          </a:p>
          <a:p>
            <a:r>
              <a:rPr lang="pl-PL" sz="2000" dirty="0">
                <a:ea typeface="Times New Roman" panose="02020603050405020304" pitchFamily="18" charset="0"/>
              </a:rPr>
              <a:t>Damian </a:t>
            </a:r>
            <a:r>
              <a:rPr lang="pl-PL" sz="2000" dirty="0" err="1">
                <a:ea typeface="Times New Roman" panose="02020603050405020304" pitchFamily="18" charset="0"/>
              </a:rPr>
              <a:t>Wyrwi</a:t>
            </a:r>
            <a:r>
              <a:rPr lang="en-US" sz="2000" dirty="0">
                <a:ea typeface="Times New Roman" panose="02020603050405020304" pitchFamily="18" charset="0"/>
              </a:rPr>
              <a:t>ń</a:t>
            </a:r>
            <a:r>
              <a:rPr lang="pl-PL" sz="2000" dirty="0" err="1">
                <a:ea typeface="Times New Roman" panose="02020603050405020304" pitchFamily="18" charset="0"/>
              </a:rPr>
              <a:t>ski</a:t>
            </a:r>
            <a:endParaRPr lang="pl-PL" sz="2000" dirty="0">
              <a:ea typeface="Times New Roman" panose="02020603050405020304" pitchFamily="18" charset="0"/>
            </a:endParaRPr>
          </a:p>
          <a:p>
            <a:r>
              <a:rPr lang="pl-PL" sz="2000" dirty="0">
                <a:ea typeface="Times New Roman" panose="02020603050405020304" pitchFamily="18" charset="0"/>
              </a:rPr>
              <a:t>Maciej Zientara</a:t>
            </a:r>
            <a:endParaRPr lang="en-US" sz="2000" dirty="0">
              <a:ea typeface="Times New Roman" panose="02020603050405020304" pitchFamily="18" charset="0"/>
            </a:endParaRPr>
          </a:p>
          <a:p>
            <a:r>
              <a:rPr lang="en-US" sz="2000" dirty="0" err="1">
                <a:ea typeface="Times New Roman" panose="02020603050405020304" pitchFamily="18" charset="0"/>
              </a:rPr>
              <a:t>Grupa</a:t>
            </a:r>
            <a:r>
              <a:rPr lang="en-US" sz="2000" dirty="0">
                <a:ea typeface="Times New Roman" panose="02020603050405020304" pitchFamily="18" charset="0"/>
              </a:rPr>
              <a:t> K4m</a:t>
            </a:r>
            <a:endParaRPr lang="pl-PL" sz="2000" dirty="0">
              <a:ea typeface="Times New Roman" panose="02020603050405020304" pitchFamily="18" charset="0"/>
            </a:endParaRPr>
          </a:p>
          <a:p>
            <a:endParaRPr lang="pl-PL" dirty="0"/>
          </a:p>
        </p:txBody>
      </p:sp>
      <p:sp>
        <p:nvSpPr>
          <p:cNvPr id="8" name="Podtytuł 2">
            <a:extLst>
              <a:ext uri="{FF2B5EF4-FFF2-40B4-BE49-F238E27FC236}">
                <a16:creationId xmlns:a16="http://schemas.microsoft.com/office/drawing/2014/main" id="{8DFF32F7-159C-9838-7236-F6918B650ED9}"/>
              </a:ext>
            </a:extLst>
          </p:cNvPr>
          <p:cNvSpPr txBox="1">
            <a:spLocks/>
          </p:cNvSpPr>
          <p:nvPr/>
        </p:nvSpPr>
        <p:spPr>
          <a:xfrm>
            <a:off x="4159703" y="4677230"/>
            <a:ext cx="4361543" cy="141877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dirty="0"/>
          </a:p>
        </p:txBody>
      </p:sp>
    </p:spTree>
    <p:extLst>
      <p:ext uri="{BB962C8B-B14F-4D97-AF65-F5344CB8AC3E}">
        <p14:creationId xmlns:p14="http://schemas.microsoft.com/office/powerpoint/2010/main" val="388997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D4B06E-C6C0-1BE6-2A96-45DFBDE17A31}"/>
              </a:ext>
            </a:extLst>
          </p:cNvPr>
          <p:cNvSpPr>
            <a:spLocks noGrp="1"/>
          </p:cNvSpPr>
          <p:nvPr>
            <p:ph type="ctrTitle"/>
          </p:nvPr>
        </p:nvSpPr>
        <p:spPr>
          <a:xfrm>
            <a:off x="429768" y="251460"/>
            <a:ext cx="10698480" cy="777240"/>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 </a:t>
            </a:r>
            <a:r>
              <a:rPr lang="en-US" sz="4800" dirty="0">
                <a:latin typeface="Aptos" panose="020B0004020202020204" pitchFamily="34" charset="0"/>
                <a:ea typeface="Aptos" panose="020B0004020202020204" pitchFamily="34" charset="0"/>
                <a:cs typeface="Arial" panose="020B0604020202020204" pitchFamily="34" charset="0"/>
              </a:rPr>
              <a:t>S</a:t>
            </a:r>
            <a:r>
              <a:rPr lang="pl-PL" sz="4800" dirty="0" err="1">
                <a:effectLst/>
                <a:latin typeface="Aptos" panose="020B0004020202020204" pitchFamily="34" charset="0"/>
                <a:ea typeface="Aptos" panose="020B0004020202020204" pitchFamily="34" charset="0"/>
                <a:cs typeface="Arial" panose="020B0604020202020204" pitchFamily="34" charset="0"/>
              </a:rPr>
              <a:t>ektorowe</a:t>
            </a:r>
            <a:r>
              <a:rPr lang="pl-PL" sz="4800" dirty="0">
                <a:effectLst/>
                <a:latin typeface="Aptos" panose="020B0004020202020204" pitchFamily="34" charset="0"/>
                <a:ea typeface="Aptos" panose="020B0004020202020204" pitchFamily="34" charset="0"/>
                <a:cs typeface="Arial" panose="020B0604020202020204" pitchFamily="34" charset="0"/>
              </a:rPr>
              <a:t> rozmieszczenie MSP</a:t>
            </a:r>
            <a:endParaRPr lang="pl-PL" sz="4800" dirty="0"/>
          </a:p>
        </p:txBody>
      </p:sp>
      <p:graphicFrame>
        <p:nvGraphicFramePr>
          <p:cNvPr id="6" name="Wykres 5">
            <a:extLst>
              <a:ext uri="{FF2B5EF4-FFF2-40B4-BE49-F238E27FC236}">
                <a16:creationId xmlns:a16="http://schemas.microsoft.com/office/drawing/2014/main" id="{45D29DFD-EEEC-EF7B-F19B-B09E23A5FE86}"/>
              </a:ext>
            </a:extLst>
          </p:cNvPr>
          <p:cNvGraphicFramePr/>
          <p:nvPr>
            <p:extLst>
              <p:ext uri="{D42A27DB-BD31-4B8C-83A1-F6EECF244321}">
                <p14:modId xmlns:p14="http://schemas.microsoft.com/office/powerpoint/2010/main" val="3788269947"/>
              </p:ext>
            </p:extLst>
          </p:nvPr>
        </p:nvGraphicFramePr>
        <p:xfrm>
          <a:off x="6096000" y="1659636"/>
          <a:ext cx="5141976" cy="4197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Wykres 6">
            <a:extLst>
              <a:ext uri="{FF2B5EF4-FFF2-40B4-BE49-F238E27FC236}">
                <a16:creationId xmlns:a16="http://schemas.microsoft.com/office/drawing/2014/main" id="{58BC6D40-1A96-197C-154D-1B7F186C694D}"/>
              </a:ext>
            </a:extLst>
          </p:cNvPr>
          <p:cNvGraphicFramePr/>
          <p:nvPr>
            <p:extLst>
              <p:ext uri="{D42A27DB-BD31-4B8C-83A1-F6EECF244321}">
                <p14:modId xmlns:p14="http://schemas.microsoft.com/office/powerpoint/2010/main" val="953167379"/>
              </p:ext>
            </p:extLst>
          </p:nvPr>
        </p:nvGraphicFramePr>
        <p:xfrm>
          <a:off x="722376" y="1659636"/>
          <a:ext cx="4974336" cy="41970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170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3927BD-F6AC-6437-AF66-B488ACCFE5FF}"/>
              </a:ext>
            </a:extLst>
          </p:cNvPr>
          <p:cNvSpPr>
            <a:spLocks noGrp="1"/>
          </p:cNvSpPr>
          <p:nvPr>
            <p:ph type="ctrTitle"/>
          </p:nvPr>
        </p:nvSpPr>
        <p:spPr>
          <a:xfrm>
            <a:off x="0" y="0"/>
            <a:ext cx="4572000" cy="96678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Wkład w PKB</a:t>
            </a:r>
            <a:endParaRPr lang="pl-PL" sz="5400" dirty="0"/>
          </a:p>
        </p:txBody>
      </p:sp>
      <p:sp>
        <p:nvSpPr>
          <p:cNvPr id="3" name="Podtytuł 2">
            <a:extLst>
              <a:ext uri="{FF2B5EF4-FFF2-40B4-BE49-F238E27FC236}">
                <a16:creationId xmlns:a16="http://schemas.microsoft.com/office/drawing/2014/main" id="{74F40F42-DB84-9D9C-4F28-635C23E5FEF3}"/>
              </a:ext>
            </a:extLst>
          </p:cNvPr>
          <p:cNvSpPr>
            <a:spLocks noGrp="1"/>
          </p:cNvSpPr>
          <p:nvPr>
            <p:ph type="subTitle" idx="1"/>
          </p:nvPr>
        </p:nvSpPr>
        <p:spPr>
          <a:xfrm>
            <a:off x="0" y="966786"/>
            <a:ext cx="6096000" cy="5699190"/>
          </a:xfrm>
        </p:spPr>
        <p:txBody>
          <a:bodyPr/>
          <a:lstStyle/>
          <a:p>
            <a:pPr marL="285750" indent="-285750" algn="l">
              <a:buFont typeface="Arial" panose="020B0604020202020204" pitchFamily="34" charset="0"/>
              <a:buChar char="•"/>
            </a:pPr>
            <a:r>
              <a:rPr lang="pl-PL" sz="1600" dirty="0"/>
              <a:t>Sektor przedsiębiorstw wytwarza blisko trzy czwarte wartości PKB (71,6%).</a:t>
            </a:r>
          </a:p>
          <a:p>
            <a:pPr marL="285750" indent="-285750" algn="l">
              <a:buFont typeface="Arial" panose="020B0604020202020204" pitchFamily="34" charset="0"/>
              <a:buChar char="•"/>
            </a:pPr>
            <a:r>
              <a:rPr lang="pl-PL" sz="1600" dirty="0"/>
              <a:t>Mikroprzedsiębiorstwa mają największy udział w tworzeniu PKB - około 29,5%.</a:t>
            </a:r>
          </a:p>
          <a:p>
            <a:pPr marL="285750" indent="-285750" algn="l">
              <a:buFont typeface="Arial" panose="020B0604020202020204" pitchFamily="34" charset="0"/>
              <a:buChar char="•"/>
            </a:pPr>
            <a:r>
              <a:rPr lang="pl-PL" sz="1600" dirty="0"/>
              <a:t>Cały sektor MSP generował 43,6% PKB w 2020 r.</a:t>
            </a:r>
          </a:p>
          <a:p>
            <a:pPr marL="285750" indent="-285750" algn="l">
              <a:buFont typeface="Arial" panose="020B0604020202020204" pitchFamily="34" charset="0"/>
              <a:buChar char="•"/>
            </a:pPr>
            <a:r>
              <a:rPr lang="pl-PL" sz="1600" dirty="0"/>
              <a:t>Udział przedsiębiorstw w tworzeniu PKB w 2020 r. był na poziomie zbliżonym do 2011 r. (71,6% i 71,8% odpowiednio).</a:t>
            </a:r>
          </a:p>
          <a:p>
            <a:pPr marL="285750" indent="-285750" algn="l">
              <a:buFont typeface="Arial" panose="020B0604020202020204" pitchFamily="34" charset="0"/>
              <a:buChar char="•"/>
            </a:pPr>
            <a:r>
              <a:rPr lang="pl-PL" sz="1600" dirty="0"/>
              <a:t>Po okresie wzrostu w latach 2012-2016, udział przedsiębiorstw w tworzeniu PKB odnotował nieznaczny spadek do około 72%.</a:t>
            </a:r>
          </a:p>
          <a:p>
            <a:pPr marL="285750" indent="-285750" algn="l">
              <a:buFont typeface="Arial" panose="020B0604020202020204" pitchFamily="34" charset="0"/>
              <a:buChar char="•"/>
            </a:pPr>
            <a:r>
              <a:rPr lang="pl-PL" sz="1600" dirty="0"/>
              <a:t>W 2020 r. udział przedsiębiorstw w PKB spadł o 0,7</a:t>
            </a:r>
            <a:r>
              <a:rPr lang="en-US" sz="1600" dirty="0"/>
              <a:t>%</a:t>
            </a:r>
            <a:r>
              <a:rPr lang="pl-PL" sz="1600" dirty="0"/>
              <a:t> w porównaniu z 2019 r., co było spowodowane trudnościami gospodarczymi związanymi z pandemią COVID-19.</a:t>
            </a:r>
          </a:p>
          <a:p>
            <a:pPr marL="285750" indent="-285750" algn="l">
              <a:buFont typeface="Arial" panose="020B0604020202020204" pitchFamily="34" charset="0"/>
              <a:buChar char="•"/>
            </a:pPr>
            <a:r>
              <a:rPr lang="pl-PL" sz="1600" dirty="0"/>
              <a:t>Pandemia miała największy wpływ na sektor MSP, gdzie udział w tworzeniu PKB zmniejszył się o 6 </a:t>
            </a:r>
            <a:r>
              <a:rPr lang="pl-PL" sz="1600" dirty="0" err="1"/>
              <a:t>p.p</a:t>
            </a:r>
            <a:r>
              <a:rPr lang="pl-PL" sz="1600" dirty="0"/>
              <a:t>. z 49,6% w 2019 r. do 43,6% w 2020 r.</a:t>
            </a:r>
          </a:p>
          <a:p>
            <a:pPr marL="285750" indent="-285750" algn="l">
              <a:buFont typeface="Arial" panose="020B0604020202020204" pitchFamily="34" charset="0"/>
              <a:buChar char="•"/>
            </a:pPr>
            <a:r>
              <a:rPr lang="pl-PL" sz="1600" dirty="0"/>
              <a:t>Spadek w sektorze MSP wynikał głównie z obniżenia udziału grupy średnich przedsiębiorstw (o 5,2</a:t>
            </a:r>
            <a:r>
              <a:rPr lang="en-US" sz="1600" dirty="0"/>
              <a:t>% </a:t>
            </a:r>
            <a:r>
              <a:rPr lang="pl-PL" sz="1600" dirty="0"/>
              <a:t>z 10,2% w 2019 r. do 5,0% w 2020 r.).</a:t>
            </a:r>
          </a:p>
          <a:p>
            <a:pPr marL="285750" indent="-285750" algn="l">
              <a:buFont typeface="Arial" panose="020B0604020202020204" pitchFamily="34" charset="0"/>
              <a:buChar char="•"/>
            </a:pPr>
            <a:r>
              <a:rPr lang="pl-PL" sz="1600" dirty="0"/>
              <a:t>Natomiast udział dużych podmiotów w tworzeniu PKB wzrósł rok do roku o 5,3 </a:t>
            </a:r>
            <a:r>
              <a:rPr lang="pl-PL" sz="1600" dirty="0" err="1"/>
              <a:t>p.p</a:t>
            </a:r>
            <a:r>
              <a:rPr lang="pl-PL" sz="1600" dirty="0"/>
              <a:t>. (22,7% w 2019 r. do 28,0% w 2020 r.).</a:t>
            </a:r>
          </a:p>
        </p:txBody>
      </p:sp>
      <p:pic>
        <p:nvPicPr>
          <p:cNvPr id="6" name="Obraz 5">
            <a:extLst>
              <a:ext uri="{FF2B5EF4-FFF2-40B4-BE49-F238E27FC236}">
                <a16:creationId xmlns:a16="http://schemas.microsoft.com/office/drawing/2014/main" id="{674C1C42-9480-F549-88C8-1ED32EA1F2E1}"/>
              </a:ext>
            </a:extLst>
          </p:cNvPr>
          <p:cNvPicPr>
            <a:picLocks noChangeAspect="1"/>
          </p:cNvPicPr>
          <p:nvPr/>
        </p:nvPicPr>
        <p:blipFill>
          <a:blip r:embed="rId3"/>
          <a:stretch>
            <a:fillRect/>
          </a:stretch>
        </p:blipFill>
        <p:spPr>
          <a:xfrm>
            <a:off x="6096000" y="392566"/>
            <a:ext cx="5900329" cy="2273917"/>
          </a:xfrm>
          <a:prstGeom prst="rect">
            <a:avLst/>
          </a:prstGeom>
        </p:spPr>
      </p:pic>
      <p:sp>
        <p:nvSpPr>
          <p:cNvPr id="8" name="pole tekstowe 7">
            <a:extLst>
              <a:ext uri="{FF2B5EF4-FFF2-40B4-BE49-F238E27FC236}">
                <a16:creationId xmlns:a16="http://schemas.microsoft.com/office/drawing/2014/main" id="{C22363E5-F4F3-1A4C-A7D7-66BC567A1502}"/>
              </a:ext>
            </a:extLst>
          </p:cNvPr>
          <p:cNvSpPr txBox="1"/>
          <p:nvPr/>
        </p:nvSpPr>
        <p:spPr>
          <a:xfrm>
            <a:off x="8790432" y="2708183"/>
            <a:ext cx="3401568" cy="461665"/>
          </a:xfrm>
          <a:prstGeom prst="rect">
            <a:avLst/>
          </a:prstGeom>
          <a:noFill/>
        </p:spPr>
        <p:txBody>
          <a:bodyPr wrap="square" rtlCol="0">
            <a:spAutoFit/>
          </a:bodyPr>
          <a:lstStyle/>
          <a:p>
            <a:r>
              <a:rPr lang="pl-PL" sz="1200" dirty="0"/>
              <a:t>Udział w tworzeniu PKB grup przedsiębiorstw według liczby pracujących w Polsce w 2020 r.</a:t>
            </a:r>
            <a:endParaRPr lang="en-US" sz="1200" dirty="0"/>
          </a:p>
        </p:txBody>
      </p:sp>
      <p:pic>
        <p:nvPicPr>
          <p:cNvPr id="4" name="Obraz 3">
            <a:extLst>
              <a:ext uri="{FF2B5EF4-FFF2-40B4-BE49-F238E27FC236}">
                <a16:creationId xmlns:a16="http://schemas.microsoft.com/office/drawing/2014/main" id="{D8815AA2-0404-CBF2-FF8A-0B729DF5EADE}"/>
              </a:ext>
            </a:extLst>
          </p:cNvPr>
          <p:cNvPicPr>
            <a:picLocks noChangeAspect="1"/>
          </p:cNvPicPr>
          <p:nvPr/>
        </p:nvPicPr>
        <p:blipFill rotWithShape="1">
          <a:blip r:embed="rId4"/>
          <a:srcRect l="41440" t="38555" r="27039" b="32038"/>
          <a:stretch/>
        </p:blipFill>
        <p:spPr>
          <a:xfrm>
            <a:off x="5998165" y="3406396"/>
            <a:ext cx="6096000" cy="3198905"/>
          </a:xfrm>
          <a:prstGeom prst="rect">
            <a:avLst/>
          </a:prstGeom>
        </p:spPr>
      </p:pic>
    </p:spTree>
    <p:extLst>
      <p:ext uri="{BB962C8B-B14F-4D97-AF65-F5344CB8AC3E}">
        <p14:creationId xmlns:p14="http://schemas.microsoft.com/office/powerpoint/2010/main" val="335386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B67E54-BB9E-A0AA-5DE2-4E193C126B98}"/>
              </a:ext>
            </a:extLst>
          </p:cNvPr>
          <p:cNvSpPr>
            <a:spLocks noGrp="1"/>
          </p:cNvSpPr>
          <p:nvPr>
            <p:ph type="ctrTitle"/>
          </p:nvPr>
        </p:nvSpPr>
        <p:spPr>
          <a:xfrm>
            <a:off x="1472184" y="18890"/>
            <a:ext cx="8426450" cy="764613"/>
          </a:xfrm>
        </p:spPr>
        <p:txBody>
          <a:bodyPr/>
          <a:lstStyle/>
          <a:p>
            <a:r>
              <a:rPr lang="pl-PL" sz="4000" dirty="0">
                <a:effectLst/>
                <a:latin typeface="Aptos" panose="020B0004020202020204" pitchFamily="34" charset="0"/>
                <a:ea typeface="Aptos" panose="020B0004020202020204" pitchFamily="34" charset="0"/>
                <a:cs typeface="Arial" panose="020B0604020202020204" pitchFamily="34" charset="0"/>
              </a:rPr>
              <a:t>Znaczenie MSP dla rynku pracy</a:t>
            </a:r>
            <a:endParaRPr lang="pl-PL" sz="4000" dirty="0"/>
          </a:p>
        </p:txBody>
      </p:sp>
      <p:sp>
        <p:nvSpPr>
          <p:cNvPr id="3" name="Podtytuł 2">
            <a:extLst>
              <a:ext uri="{FF2B5EF4-FFF2-40B4-BE49-F238E27FC236}">
                <a16:creationId xmlns:a16="http://schemas.microsoft.com/office/drawing/2014/main" id="{CF1D6111-8DA6-7059-9817-B31D4C66DE6C}"/>
              </a:ext>
            </a:extLst>
          </p:cNvPr>
          <p:cNvSpPr>
            <a:spLocks noGrp="1"/>
          </p:cNvSpPr>
          <p:nvPr>
            <p:ph type="subTitle" idx="1"/>
          </p:nvPr>
        </p:nvSpPr>
        <p:spPr>
          <a:xfrm>
            <a:off x="308468" y="850392"/>
            <a:ext cx="5168788" cy="5742432"/>
          </a:xfrm>
        </p:spPr>
        <p:txBody>
          <a:bodyPr/>
          <a:lstStyle/>
          <a:p>
            <a:pPr algn="l">
              <a:lnSpc>
                <a:spcPct val="100000"/>
              </a:lnSpc>
            </a:pPr>
            <a:r>
              <a:rPr lang="pl-PL" sz="1600" dirty="0">
                <a:effectLst/>
                <a:latin typeface="Aptos" panose="020B0004020202020204" pitchFamily="34" charset="0"/>
                <a:ea typeface="Aptos" panose="020B0004020202020204" pitchFamily="34" charset="0"/>
                <a:cs typeface="Arial" panose="020B0604020202020204" pitchFamily="34" charset="0"/>
              </a:rPr>
              <a:t>Według stanu na 31.12.2021 r. </a:t>
            </a:r>
            <a:r>
              <a:rPr lang="en-US" sz="1600" dirty="0">
                <a:effectLst/>
                <a:latin typeface="Aptos" panose="020B0004020202020204" pitchFamily="34" charset="0"/>
                <a:ea typeface="Aptos" panose="020B0004020202020204" pitchFamily="34" charset="0"/>
                <a:cs typeface="Arial" panose="020B0604020202020204" pitchFamily="34" charset="0"/>
              </a:rPr>
              <a:t>w </a:t>
            </a:r>
            <a:r>
              <a:rPr lang="en-US" sz="1600" dirty="0" err="1">
                <a:effectLst/>
                <a:latin typeface="Aptos" panose="020B0004020202020204" pitchFamily="34" charset="0"/>
                <a:ea typeface="Aptos" panose="020B0004020202020204" pitchFamily="34" charset="0"/>
                <a:cs typeface="Arial" panose="020B0604020202020204" pitchFamily="34" charset="0"/>
              </a:rPr>
              <a:t>Polsce</a:t>
            </a:r>
            <a:r>
              <a:rPr lang="en-US" sz="1600" dirty="0">
                <a:effectLst/>
                <a:latin typeface="Aptos" panose="020B0004020202020204" pitchFamily="34" charset="0"/>
                <a:ea typeface="Aptos" panose="020B0004020202020204" pitchFamily="34" charset="0"/>
                <a:cs typeface="Arial" panose="020B0604020202020204" pitchFamily="34" charset="0"/>
              </a:rPr>
              <a:t> </a:t>
            </a:r>
            <a:r>
              <a:rPr lang="pl-PL" sz="1600" dirty="0">
                <a:effectLst/>
                <a:latin typeface="Aptos" panose="020B0004020202020204" pitchFamily="34" charset="0"/>
                <a:ea typeface="Aptos" panose="020B0004020202020204" pitchFamily="34" charset="0"/>
                <a:cs typeface="Arial" panose="020B0604020202020204" pitchFamily="34" charset="0"/>
              </a:rPr>
              <a:t>w sektorze przedsiębiorstw (również dużych) pracowało ponad 10,2 mln osób i ta liczba rośnie już od wielu lat. W sektorze MSP pracowało ponad 6,9 mln osób, tj. 68% pracujących ogółem w sektorze przedsiębiorstw.</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Mikroprzedsiębiorstwa – 4,3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Małe przedsiębiorstwa – 1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Średnie przedsiębiorstwa – 1,6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Duże przedsiębiorstwa – 3,3 mln osób</a:t>
            </a:r>
            <a:endParaRPr lang="en-US" sz="1600" dirty="0">
              <a:latin typeface="Aptos" panose="020B0004020202020204" pitchFamily="34" charset="0"/>
              <a:cs typeface="Arial" panose="020B0604020202020204" pitchFamily="34" charset="0"/>
            </a:endParaRPr>
          </a:p>
          <a:p>
            <a:pPr algn="l">
              <a:lnSpc>
                <a:spcPct val="100000"/>
              </a:lnSpc>
            </a:pPr>
            <a:endParaRPr lang="en-US" sz="1600" dirty="0">
              <a:latin typeface="Aptos" panose="020B0004020202020204" pitchFamily="34" charset="0"/>
              <a:cs typeface="Arial" panose="020B0604020202020204" pitchFamily="34" charset="0"/>
            </a:endParaRPr>
          </a:p>
          <a:p>
            <a:pPr algn="l">
              <a:lnSpc>
                <a:spcPct val="100000"/>
              </a:lnSpc>
            </a:pPr>
            <a:r>
              <a:rPr lang="pl-PL" sz="1600" dirty="0">
                <a:latin typeface="Aptos" panose="020B0004020202020204" pitchFamily="34" charset="0"/>
                <a:cs typeface="Arial" panose="020B0604020202020204" pitchFamily="34" charset="0"/>
              </a:rPr>
              <a:t>Pomimo chwilowego spadku zanotowanego w 2020 roku, przeciętne zatrudnienie w sektorze MSP wzrosło w 2021 roku o ponad 98,3 tysiące osób. Spadek w roku 2020 był związany z wyzwaniami związanymi z pandemią COVID-19, ale wzrost w kolejnym roku wskazuje na odporność sektora MSP i jego zdolność do odbudowy. W 2021 roku przeciętne zatrudnienie wróciło niemal do poziomu z 2019 roku, co świadczy o jego stabilności i zdolności do adaptacji do zmieniających się warunków gospodarczych.</a:t>
            </a:r>
          </a:p>
          <a:p>
            <a:pPr algn="l">
              <a:lnSpc>
                <a:spcPct val="100000"/>
              </a:lnSpc>
            </a:pPr>
            <a:endParaRPr lang="pl-PL" dirty="0"/>
          </a:p>
        </p:txBody>
      </p:sp>
      <p:pic>
        <p:nvPicPr>
          <p:cNvPr id="5" name="Obraz 4">
            <a:extLst>
              <a:ext uri="{FF2B5EF4-FFF2-40B4-BE49-F238E27FC236}">
                <a16:creationId xmlns:a16="http://schemas.microsoft.com/office/drawing/2014/main" id="{12C22EC4-0E39-AAEB-2A26-9B3510BFE894}"/>
              </a:ext>
            </a:extLst>
          </p:cNvPr>
          <p:cNvPicPr>
            <a:picLocks noChangeAspect="1"/>
          </p:cNvPicPr>
          <p:nvPr/>
        </p:nvPicPr>
        <p:blipFill>
          <a:blip r:embed="rId2"/>
          <a:stretch>
            <a:fillRect/>
          </a:stretch>
        </p:blipFill>
        <p:spPr>
          <a:xfrm>
            <a:off x="5980176" y="3399274"/>
            <a:ext cx="6035040" cy="2694114"/>
          </a:xfrm>
          <a:prstGeom prst="rect">
            <a:avLst/>
          </a:prstGeom>
        </p:spPr>
      </p:pic>
      <p:sp>
        <p:nvSpPr>
          <p:cNvPr id="6" name="pole tekstowe 5">
            <a:extLst>
              <a:ext uri="{FF2B5EF4-FFF2-40B4-BE49-F238E27FC236}">
                <a16:creationId xmlns:a16="http://schemas.microsoft.com/office/drawing/2014/main" id="{2FE73BD1-F0B7-57AB-2B63-0166173EFF71}"/>
              </a:ext>
            </a:extLst>
          </p:cNvPr>
          <p:cNvSpPr txBox="1"/>
          <p:nvPr/>
        </p:nvSpPr>
        <p:spPr>
          <a:xfrm>
            <a:off x="6467772" y="6163056"/>
            <a:ext cx="5632704" cy="523220"/>
          </a:xfrm>
          <a:prstGeom prst="rect">
            <a:avLst/>
          </a:prstGeom>
          <a:noFill/>
        </p:spPr>
        <p:txBody>
          <a:bodyPr wrap="square" rtlCol="0">
            <a:spAutoFit/>
          </a:bodyPr>
          <a:lstStyle/>
          <a:p>
            <a:r>
              <a:rPr lang="pl-PL" sz="1400" dirty="0"/>
              <a:t>Wynagrodzenie miesięczne na jednego zatrudnionego w przedsiębiorstwach poszczególnych klas wielkości w latach 2017-2021</a:t>
            </a:r>
            <a:endParaRPr lang="en-US" sz="1400" dirty="0"/>
          </a:p>
        </p:txBody>
      </p:sp>
      <p:sp>
        <p:nvSpPr>
          <p:cNvPr id="7" name="pole tekstowe 6">
            <a:extLst>
              <a:ext uri="{FF2B5EF4-FFF2-40B4-BE49-F238E27FC236}">
                <a16:creationId xmlns:a16="http://schemas.microsoft.com/office/drawing/2014/main" id="{C1B63AD4-C86F-F24C-44BF-0C814983F64A}"/>
              </a:ext>
            </a:extLst>
          </p:cNvPr>
          <p:cNvSpPr txBox="1"/>
          <p:nvPr/>
        </p:nvSpPr>
        <p:spPr>
          <a:xfrm>
            <a:off x="5897880" y="957173"/>
            <a:ext cx="5903356" cy="2308324"/>
          </a:xfrm>
          <a:prstGeom prst="rect">
            <a:avLst/>
          </a:prstGeom>
          <a:noFill/>
        </p:spPr>
        <p:txBody>
          <a:bodyPr wrap="square" rtlCol="0">
            <a:spAutoFit/>
          </a:bodyPr>
          <a:lstStyle/>
          <a:p>
            <a:r>
              <a:rPr lang="en-US" dirty="0" err="1"/>
              <a:t>Wynagrodzenie</a:t>
            </a:r>
            <a:r>
              <a:rPr lang="en-US" dirty="0"/>
              <a:t> w </a:t>
            </a:r>
            <a:r>
              <a:rPr lang="en-US" dirty="0" err="1"/>
              <a:t>sektorze</a:t>
            </a:r>
            <a:r>
              <a:rPr lang="en-US" dirty="0"/>
              <a:t> MSP </a:t>
            </a:r>
            <a:r>
              <a:rPr lang="en-US" dirty="0" err="1"/>
              <a:t>zależne</a:t>
            </a:r>
            <a:r>
              <a:rPr lang="en-US" dirty="0"/>
              <a:t> jest od </a:t>
            </a:r>
            <a:r>
              <a:rPr lang="en-US" dirty="0" err="1"/>
              <a:t>wielkości</a:t>
            </a:r>
            <a:r>
              <a:rPr lang="en-US" dirty="0"/>
              <a:t> </a:t>
            </a:r>
            <a:r>
              <a:rPr lang="en-US" dirty="0" err="1"/>
              <a:t>firmy</a:t>
            </a:r>
            <a:r>
              <a:rPr lang="en-US" dirty="0"/>
              <a:t>, ale </a:t>
            </a:r>
            <a:r>
              <a:rPr lang="en-US" dirty="0" err="1"/>
              <a:t>też</a:t>
            </a:r>
            <a:r>
              <a:rPr lang="en-US" dirty="0"/>
              <a:t> od </a:t>
            </a:r>
            <a:r>
              <a:rPr lang="en-US" dirty="0" err="1"/>
              <a:t>branży</a:t>
            </a:r>
            <a:r>
              <a:rPr lang="en-US" dirty="0"/>
              <a:t>. </a:t>
            </a:r>
            <a:r>
              <a:rPr lang="en-US" dirty="0" err="1"/>
              <a:t>Najwyższe</a:t>
            </a:r>
            <a:r>
              <a:rPr lang="en-US" dirty="0"/>
              <a:t> </a:t>
            </a:r>
            <a:r>
              <a:rPr lang="pl-PL" dirty="0"/>
              <a:t>jest ono w </a:t>
            </a:r>
            <a:r>
              <a:rPr lang="en-US" dirty="0" err="1"/>
              <a:t>obszarze</a:t>
            </a:r>
            <a:r>
              <a:rPr lang="pl-PL" dirty="0"/>
              <a:t> Informacja i komunikacja, w której przekroczyło już kwotę 10 000 zł, </a:t>
            </a:r>
            <a:r>
              <a:rPr lang="en-US" dirty="0"/>
              <a:t> </a:t>
            </a:r>
            <a:r>
              <a:rPr lang="en-US" dirty="0" err="1"/>
              <a:t>stosunkowo</a:t>
            </a:r>
            <a:r>
              <a:rPr lang="en-US" dirty="0"/>
              <a:t> </a:t>
            </a:r>
            <a:r>
              <a:rPr lang="en-US" dirty="0" err="1"/>
              <a:t>wysokie</a:t>
            </a:r>
            <a:r>
              <a:rPr lang="en-US" dirty="0"/>
              <a:t> jest </a:t>
            </a:r>
            <a:r>
              <a:rPr lang="en-US" dirty="0" err="1"/>
              <a:t>także</a:t>
            </a:r>
            <a:r>
              <a:rPr lang="en-US" dirty="0"/>
              <a:t> </a:t>
            </a:r>
            <a:r>
              <a:rPr lang="en-US" dirty="0" err="1"/>
              <a:t>dla</a:t>
            </a:r>
            <a:r>
              <a:rPr lang="en-US" dirty="0"/>
              <a:t> </a:t>
            </a:r>
            <a:r>
              <a:rPr lang="en-US" dirty="0" err="1"/>
              <a:t>działalności</a:t>
            </a:r>
            <a:r>
              <a:rPr lang="en-US" dirty="0"/>
              <a:t> </a:t>
            </a:r>
            <a:r>
              <a:rPr lang="pl-PL" dirty="0" err="1"/>
              <a:t>profesjonaln</a:t>
            </a:r>
            <a:r>
              <a:rPr lang="en-US" dirty="0" err="1"/>
              <a:t>ej</a:t>
            </a:r>
            <a:r>
              <a:rPr lang="pl-PL" dirty="0"/>
              <a:t>, </a:t>
            </a:r>
            <a:r>
              <a:rPr lang="pl-PL" dirty="0" err="1"/>
              <a:t>naukow</a:t>
            </a:r>
            <a:r>
              <a:rPr lang="en-US" dirty="0" err="1"/>
              <a:t>ej</a:t>
            </a:r>
            <a:r>
              <a:rPr lang="pl-PL" dirty="0"/>
              <a:t> i </a:t>
            </a:r>
            <a:r>
              <a:rPr lang="pl-PL" dirty="0" err="1"/>
              <a:t>techniczn</a:t>
            </a:r>
            <a:r>
              <a:rPr lang="en-US" dirty="0" err="1"/>
              <a:t>ej</a:t>
            </a:r>
            <a:r>
              <a:rPr lang="en-US" dirty="0"/>
              <a:t>. </a:t>
            </a:r>
            <a:r>
              <a:rPr lang="en-US" dirty="0" err="1"/>
              <a:t>Stosunkowo</a:t>
            </a:r>
            <a:r>
              <a:rPr lang="en-US" dirty="0"/>
              <a:t> </a:t>
            </a:r>
            <a:r>
              <a:rPr lang="en-US" dirty="0" err="1"/>
              <a:t>niskie</a:t>
            </a:r>
            <a:r>
              <a:rPr lang="en-US" dirty="0"/>
              <a:t> </a:t>
            </a:r>
            <a:r>
              <a:rPr lang="en-US" dirty="0" err="1"/>
              <a:t>wynagrodzenia</a:t>
            </a:r>
            <a:r>
              <a:rPr lang="en-US" dirty="0"/>
              <a:t> </a:t>
            </a:r>
            <a:r>
              <a:rPr lang="en-US" dirty="0" err="1"/>
              <a:t>obserwuje</a:t>
            </a:r>
            <a:r>
              <a:rPr lang="en-US" dirty="0"/>
              <a:t> </a:t>
            </a:r>
            <a:r>
              <a:rPr lang="en-US" dirty="0" err="1"/>
              <a:t>się</a:t>
            </a:r>
            <a:r>
              <a:rPr lang="en-US" dirty="0"/>
              <a:t> w </a:t>
            </a:r>
            <a:r>
              <a:rPr lang="en-US" dirty="0" err="1"/>
              <a:t>edukacji</a:t>
            </a:r>
            <a:r>
              <a:rPr lang="en-US" dirty="0"/>
              <a:t>, </a:t>
            </a:r>
            <a:r>
              <a:rPr lang="en-US" dirty="0" err="1"/>
              <a:t>zakwaterowaniu</a:t>
            </a:r>
            <a:r>
              <a:rPr lang="en-US" dirty="0"/>
              <a:t> I </a:t>
            </a:r>
            <a:r>
              <a:rPr lang="en-US" dirty="0" err="1"/>
              <a:t>gastronomii</a:t>
            </a:r>
            <a:r>
              <a:rPr lang="en-US" dirty="0"/>
              <a:t>,  n</a:t>
            </a:r>
            <a:r>
              <a:rPr lang="pl-PL" dirty="0" err="1"/>
              <a:t>ajniższe</a:t>
            </a:r>
            <a:r>
              <a:rPr lang="pl-PL" dirty="0"/>
              <a:t> zaś w </a:t>
            </a:r>
            <a:r>
              <a:rPr lang="en-US" dirty="0" err="1"/>
              <a:t>pozostałej</a:t>
            </a:r>
            <a:r>
              <a:rPr lang="en-US" dirty="0"/>
              <a:t> </a:t>
            </a:r>
            <a:r>
              <a:rPr lang="pl-PL" dirty="0"/>
              <a:t>działalność </a:t>
            </a:r>
            <a:r>
              <a:rPr lang="pl-PL" dirty="0" err="1"/>
              <a:t>usługow</a:t>
            </a:r>
            <a:r>
              <a:rPr lang="en-US" dirty="0" err="1"/>
              <a:t>ej</a:t>
            </a:r>
            <a:r>
              <a:rPr lang="pl-PL" dirty="0"/>
              <a:t> (3839 zł).</a:t>
            </a:r>
            <a:endParaRPr lang="en-US" dirty="0"/>
          </a:p>
        </p:txBody>
      </p:sp>
    </p:spTree>
    <p:extLst>
      <p:ext uri="{BB962C8B-B14F-4D97-AF65-F5344CB8AC3E}">
        <p14:creationId xmlns:p14="http://schemas.microsoft.com/office/powerpoint/2010/main" val="331827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CE57D2-455B-7BC4-A8CE-5307563F9406}"/>
              </a:ext>
            </a:extLst>
          </p:cNvPr>
          <p:cNvSpPr>
            <a:spLocks noGrp="1"/>
          </p:cNvSpPr>
          <p:nvPr>
            <p:ph type="ctrTitle"/>
          </p:nvPr>
        </p:nvSpPr>
        <p:spPr>
          <a:xfrm>
            <a:off x="1856232" y="1"/>
            <a:ext cx="8051247" cy="884068"/>
          </a:xfrm>
        </p:spPr>
        <p:txBody>
          <a:bodyPr/>
          <a:lstStyle/>
          <a:p>
            <a:r>
              <a:rPr lang="en-US" sz="5400" dirty="0">
                <a:effectLst/>
                <a:latin typeface="Aptos" panose="020B0004020202020204" pitchFamily="34" charset="0"/>
                <a:ea typeface="Aptos" panose="020B0004020202020204" pitchFamily="34" charset="0"/>
                <a:cs typeface="Arial" panose="020B0604020202020204" pitchFamily="34" charset="0"/>
              </a:rPr>
              <a:t>MSP w </a:t>
            </a:r>
            <a:r>
              <a:rPr lang="en-US" sz="5400" dirty="0" err="1">
                <a:effectLst/>
                <a:latin typeface="Aptos" panose="020B0004020202020204" pitchFamily="34" charset="0"/>
                <a:ea typeface="Aptos" panose="020B0004020202020204" pitchFamily="34" charset="0"/>
                <a:cs typeface="Arial" panose="020B0604020202020204" pitchFamily="34" charset="0"/>
              </a:rPr>
              <a:t>Polsce</a:t>
            </a:r>
            <a:r>
              <a:rPr lang="en-US" sz="5400" dirty="0">
                <a:effectLst/>
                <a:latin typeface="Aptos" panose="020B0004020202020204" pitchFamily="34" charset="0"/>
                <a:ea typeface="Aptos" panose="020B0004020202020204" pitchFamily="34" charset="0"/>
                <a:cs typeface="Arial" panose="020B0604020202020204" pitchFamily="34" charset="0"/>
              </a:rPr>
              <a:t> a w </a:t>
            </a:r>
            <a:r>
              <a:rPr lang="en-US" sz="5400" dirty="0" err="1">
                <a:effectLst/>
                <a:latin typeface="Aptos" panose="020B0004020202020204" pitchFamily="34" charset="0"/>
                <a:ea typeface="Aptos" panose="020B0004020202020204" pitchFamily="34" charset="0"/>
                <a:cs typeface="Arial" panose="020B0604020202020204" pitchFamily="34" charset="0"/>
              </a:rPr>
              <a:t>Europie</a:t>
            </a:r>
            <a:endParaRPr lang="pl-PL" sz="5400" dirty="0"/>
          </a:p>
        </p:txBody>
      </p:sp>
      <p:pic>
        <p:nvPicPr>
          <p:cNvPr id="7" name="Obraz 6">
            <a:extLst>
              <a:ext uri="{FF2B5EF4-FFF2-40B4-BE49-F238E27FC236}">
                <a16:creationId xmlns:a16="http://schemas.microsoft.com/office/drawing/2014/main" id="{985FC4F8-23ED-3C78-B430-0B90A0739F5C}"/>
              </a:ext>
            </a:extLst>
          </p:cNvPr>
          <p:cNvPicPr>
            <a:picLocks noChangeAspect="1"/>
          </p:cNvPicPr>
          <p:nvPr/>
        </p:nvPicPr>
        <p:blipFill rotWithShape="1">
          <a:blip r:embed="rId3"/>
          <a:srcRect l="41359" t="26279" r="27258" b="18317"/>
          <a:stretch/>
        </p:blipFill>
        <p:spPr>
          <a:xfrm>
            <a:off x="6227064" y="884068"/>
            <a:ext cx="5836920" cy="5796294"/>
          </a:xfrm>
          <a:prstGeom prst="rect">
            <a:avLst/>
          </a:prstGeom>
        </p:spPr>
      </p:pic>
      <p:sp>
        <p:nvSpPr>
          <p:cNvPr id="8" name="Podtytuł 2">
            <a:extLst>
              <a:ext uri="{FF2B5EF4-FFF2-40B4-BE49-F238E27FC236}">
                <a16:creationId xmlns:a16="http://schemas.microsoft.com/office/drawing/2014/main" id="{21D19807-1971-6AEA-5315-F0563FDD1A21}"/>
              </a:ext>
            </a:extLst>
          </p:cNvPr>
          <p:cNvSpPr>
            <a:spLocks noGrp="1"/>
          </p:cNvSpPr>
          <p:nvPr>
            <p:ph type="subTitle" idx="1"/>
          </p:nvPr>
        </p:nvSpPr>
        <p:spPr>
          <a:xfrm>
            <a:off x="-1" y="1033463"/>
            <a:ext cx="6227065" cy="2249233"/>
          </a:xfrm>
        </p:spPr>
        <p:txBody>
          <a:bodyPr/>
          <a:lstStyle/>
          <a:p>
            <a:pPr algn="l"/>
            <a:r>
              <a:rPr lang="pl-PL" sz="1600" dirty="0">
                <a:effectLst/>
                <a:ea typeface="Aptos" panose="020B0004020202020204" pitchFamily="34" charset="0"/>
                <a:cs typeface="Arial" panose="020B0604020202020204" pitchFamily="34" charset="0"/>
              </a:rPr>
              <a:t>Polska jest 5-tym krajem w UE z najwyższą liczbą przedsiębiorstw po: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Włoszech 3,64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Francji 3,08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Hiszpanii 2,68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Niemczech 2,49 mln</a:t>
            </a:r>
            <a:endParaRPr lang="pl-PL" sz="1600" dirty="0">
              <a:cs typeface="Arial" panose="020B0604020202020204" pitchFamily="34" charset="0"/>
            </a:endParaRPr>
          </a:p>
          <a:p>
            <a:pPr algn="l"/>
            <a:r>
              <a:rPr lang="pl-PL" sz="1600" dirty="0"/>
              <a:t>Najwyższą wartość produkcji dodanej w UE mają Niemcy 1,82 mld EUR, najniższą – Malta 6,8 mld EUR</a:t>
            </a:r>
            <a:r>
              <a:rPr lang="en-US" sz="1600" dirty="0"/>
              <a:t> (2020 r.).</a:t>
            </a:r>
            <a:endParaRPr lang="pl-PL" sz="1600" dirty="0"/>
          </a:p>
        </p:txBody>
      </p:sp>
      <p:pic>
        <p:nvPicPr>
          <p:cNvPr id="6" name="Obraz 5">
            <a:extLst>
              <a:ext uri="{FF2B5EF4-FFF2-40B4-BE49-F238E27FC236}">
                <a16:creationId xmlns:a16="http://schemas.microsoft.com/office/drawing/2014/main" id="{F40E61CE-053F-840E-ECBE-0DA958A221EC}"/>
              </a:ext>
            </a:extLst>
          </p:cNvPr>
          <p:cNvPicPr>
            <a:picLocks noChangeAspect="1"/>
          </p:cNvPicPr>
          <p:nvPr/>
        </p:nvPicPr>
        <p:blipFill>
          <a:blip r:embed="rId4"/>
          <a:stretch>
            <a:fillRect/>
          </a:stretch>
        </p:blipFill>
        <p:spPr>
          <a:xfrm>
            <a:off x="134112" y="3517464"/>
            <a:ext cx="3769755" cy="3277836"/>
          </a:xfrm>
          <a:prstGeom prst="rect">
            <a:avLst/>
          </a:prstGeom>
        </p:spPr>
      </p:pic>
      <p:sp>
        <p:nvSpPr>
          <p:cNvPr id="9" name="pole tekstowe 8">
            <a:extLst>
              <a:ext uri="{FF2B5EF4-FFF2-40B4-BE49-F238E27FC236}">
                <a16:creationId xmlns:a16="http://schemas.microsoft.com/office/drawing/2014/main" id="{7D12D6C6-6FB3-5CAB-FF2B-BB008BAD5C4A}"/>
              </a:ext>
            </a:extLst>
          </p:cNvPr>
          <p:cNvSpPr txBox="1"/>
          <p:nvPr/>
        </p:nvSpPr>
        <p:spPr>
          <a:xfrm>
            <a:off x="4034931" y="4981245"/>
            <a:ext cx="2061069" cy="1754326"/>
          </a:xfrm>
          <a:prstGeom prst="rect">
            <a:avLst/>
          </a:prstGeom>
          <a:noFill/>
        </p:spPr>
        <p:txBody>
          <a:bodyPr wrap="square" rtlCol="0">
            <a:spAutoFit/>
          </a:bodyPr>
          <a:lstStyle/>
          <a:p>
            <a:r>
              <a:rPr lang="en-US" sz="1200" dirty="0"/>
              <a:t>Po </a:t>
            </a:r>
            <a:r>
              <a:rPr lang="en-US" sz="1200" dirty="0" err="1"/>
              <a:t>lewej</a:t>
            </a:r>
            <a:r>
              <a:rPr lang="en-US" sz="1200" dirty="0"/>
              <a:t>: </a:t>
            </a:r>
            <a:r>
              <a:rPr lang="pl-PL" sz="1200" dirty="0"/>
              <a:t>Podstawowe wskaźniki porównujące przeciętną firmę w Polsce do przeciętnej firmy w UE, firmy z kraju – lidera oraz firmy z kraju z najsłabszym wynikiem pod względem danego wskaźnika</a:t>
            </a:r>
            <a:r>
              <a:rPr lang="en-US" sz="1200" dirty="0"/>
              <a:t> (</a:t>
            </a:r>
            <a:r>
              <a:rPr lang="en-US" sz="1200" dirty="0" err="1"/>
              <a:t>dane</a:t>
            </a:r>
            <a:r>
              <a:rPr lang="en-US" sz="1200" dirty="0"/>
              <a:t> z 2015r.)</a:t>
            </a:r>
          </a:p>
        </p:txBody>
      </p:sp>
    </p:spTree>
    <p:extLst>
      <p:ext uri="{BB962C8B-B14F-4D97-AF65-F5344CB8AC3E}">
        <p14:creationId xmlns:p14="http://schemas.microsoft.com/office/powerpoint/2010/main" val="39698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4A27EA1-839C-8FAD-6E5F-25A8E527F528}"/>
              </a:ext>
            </a:extLst>
          </p:cNvPr>
          <p:cNvSpPr>
            <a:spLocks noGrp="1"/>
          </p:cNvSpPr>
          <p:nvPr>
            <p:ph type="ctrTitle"/>
          </p:nvPr>
        </p:nvSpPr>
        <p:spPr>
          <a:xfrm>
            <a:off x="2354580" y="126948"/>
            <a:ext cx="6446520" cy="813816"/>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Regulacje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prawne</a:t>
            </a:r>
            <a:r>
              <a:rPr lang="en-US" sz="4800" dirty="0">
                <a:effectLst/>
                <a:latin typeface="Aptos" panose="020B0004020202020204" pitchFamily="34" charset="0"/>
                <a:ea typeface="Aptos" panose="020B0004020202020204" pitchFamily="34" charset="0"/>
                <a:cs typeface="Arial" panose="020B0604020202020204" pitchFamily="34" charset="0"/>
              </a:rPr>
              <a:t> MSP</a:t>
            </a:r>
            <a:endParaRPr lang="pl-PL" sz="4800" dirty="0"/>
          </a:p>
        </p:txBody>
      </p:sp>
      <p:sp>
        <p:nvSpPr>
          <p:cNvPr id="7" name="pole tekstowe 6">
            <a:extLst>
              <a:ext uri="{FF2B5EF4-FFF2-40B4-BE49-F238E27FC236}">
                <a16:creationId xmlns:a16="http://schemas.microsoft.com/office/drawing/2014/main" id="{22792556-6CF6-E08E-57D8-AD8E180E490B}"/>
              </a:ext>
            </a:extLst>
          </p:cNvPr>
          <p:cNvSpPr txBox="1"/>
          <p:nvPr/>
        </p:nvSpPr>
        <p:spPr>
          <a:xfrm>
            <a:off x="6992874" y="1449456"/>
            <a:ext cx="4944618" cy="2122248"/>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Fazy życia przedsiębiorstwa i regulacje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założenia: niejasność przepisów, konieczność przestrzegania praw patentowych.</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działania: przepisy dotyczące ciągłej produkcji, formalności związane z zatrudnieniem i bezpieczeństwem.</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ekspansji: przepisy wpływające na inwestycje, konieczność adaptacji do standardów branżowych.</a:t>
            </a:r>
          </a:p>
        </p:txBody>
      </p:sp>
      <p:sp>
        <p:nvSpPr>
          <p:cNvPr id="9" name="pole tekstowe 8">
            <a:extLst>
              <a:ext uri="{FF2B5EF4-FFF2-40B4-BE49-F238E27FC236}">
                <a16:creationId xmlns:a16="http://schemas.microsoft.com/office/drawing/2014/main" id="{69C5BFB0-6CE0-604E-5AC6-5B513BEE7FDC}"/>
              </a:ext>
            </a:extLst>
          </p:cNvPr>
          <p:cNvSpPr txBox="1"/>
          <p:nvPr/>
        </p:nvSpPr>
        <p:spPr>
          <a:xfrm>
            <a:off x="6168390" y="4184518"/>
            <a:ext cx="3148584" cy="207133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Wyzwania w przestrzeganiu regulacji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Zmieniające się przepisy: potrzeba ciągłego monitorowania i adaptacji.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Formalności i biurokracja: wpływ na szybkość podejmowania decyzji i elastyczność działania.</a:t>
            </a:r>
          </a:p>
          <a:p>
            <a:endParaRPr lang="pl-PL" sz="1200" dirty="0"/>
          </a:p>
        </p:txBody>
      </p:sp>
      <p:sp>
        <p:nvSpPr>
          <p:cNvPr id="10" name="pole tekstowe 9">
            <a:extLst>
              <a:ext uri="{FF2B5EF4-FFF2-40B4-BE49-F238E27FC236}">
                <a16:creationId xmlns:a16="http://schemas.microsoft.com/office/drawing/2014/main" id="{4229DD0B-ED9A-244A-7AB8-DDA4FF22AE7B}"/>
              </a:ext>
            </a:extLst>
          </p:cNvPr>
          <p:cNvSpPr txBox="1"/>
          <p:nvPr/>
        </p:nvSpPr>
        <p:spPr>
          <a:xfrm>
            <a:off x="9550908" y="4181324"/>
            <a:ext cx="2386584" cy="2831801"/>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Źródła wsparcia</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Programy wspomagania MSP: dostęp do informacji i wsparcia w zakresie przestrzegania regulacji.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Doradztwo: znaczenie specjalistów w zakresie prawa, finansów i zarządzania.</a:t>
            </a: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p:txBody>
      </p:sp>
      <p:pic>
        <p:nvPicPr>
          <p:cNvPr id="11" name="Obraz 10" descr="Obraz zawierający Czcionka, Grafika, design, typografia&#10;&#10;Opis wygenerowany automatycznie">
            <a:extLst>
              <a:ext uri="{FF2B5EF4-FFF2-40B4-BE49-F238E27FC236}">
                <a16:creationId xmlns:a16="http://schemas.microsoft.com/office/drawing/2014/main" id="{E4975D76-A5E8-BECA-17B2-0582D750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2464911"/>
            <a:ext cx="1036320" cy="1341848"/>
          </a:xfrm>
          <a:prstGeom prst="rect">
            <a:avLst/>
          </a:prstGeom>
        </p:spPr>
      </p:pic>
      <p:sp>
        <p:nvSpPr>
          <p:cNvPr id="3" name="pole tekstowe 2">
            <a:extLst>
              <a:ext uri="{FF2B5EF4-FFF2-40B4-BE49-F238E27FC236}">
                <a16:creationId xmlns:a16="http://schemas.microsoft.com/office/drawing/2014/main" id="{9B0334BA-5076-1E75-1258-DC77CCE657ED}"/>
              </a:ext>
            </a:extLst>
          </p:cNvPr>
          <p:cNvSpPr txBox="1"/>
          <p:nvPr/>
        </p:nvSpPr>
        <p:spPr>
          <a:xfrm>
            <a:off x="402336" y="1177541"/>
            <a:ext cx="5532120" cy="5078313"/>
          </a:xfrm>
          <a:prstGeom prst="rect">
            <a:avLst/>
          </a:prstGeom>
          <a:noFill/>
        </p:spPr>
        <p:txBody>
          <a:bodyPr wrap="square" rtlCol="0">
            <a:spAutoFit/>
          </a:bodyPr>
          <a:lstStyle/>
          <a:p>
            <a:r>
              <a:rPr lang="pl-PL" b="1" dirty="0"/>
              <a:t>Konstytucja Biznesu</a:t>
            </a:r>
            <a:r>
              <a:rPr lang="en-US" b="1" dirty="0"/>
              <a:t> </a:t>
            </a:r>
            <a:r>
              <a:rPr lang="en-US" dirty="0"/>
              <a:t>- </a:t>
            </a:r>
            <a:r>
              <a:rPr lang="pl-PL" dirty="0" err="1"/>
              <a:t>największ</a:t>
            </a:r>
            <a:r>
              <a:rPr lang="en-US" dirty="0"/>
              <a:t>a</a:t>
            </a:r>
            <a:r>
              <a:rPr lang="pl-PL" dirty="0"/>
              <a:t> reform</a:t>
            </a:r>
            <a:r>
              <a:rPr lang="en-US" dirty="0"/>
              <a:t>a</a:t>
            </a:r>
            <a:r>
              <a:rPr lang="pl-PL" dirty="0"/>
              <a:t> w polskim prawie gospodarczym </a:t>
            </a:r>
            <a:r>
              <a:rPr lang="en-US" dirty="0"/>
              <a:t>w </a:t>
            </a:r>
            <a:r>
              <a:rPr lang="en-US" dirty="0" err="1"/>
              <a:t>ostatnich</a:t>
            </a:r>
            <a:r>
              <a:rPr lang="en-US" dirty="0"/>
              <a:t> </a:t>
            </a:r>
            <a:r>
              <a:rPr lang="en-US" dirty="0" err="1"/>
              <a:t>latach</a:t>
            </a:r>
            <a:r>
              <a:rPr lang="pl-PL" dirty="0"/>
              <a:t>. Składa się ona z </a:t>
            </a:r>
            <a:r>
              <a:rPr lang="pl-PL" b="1" dirty="0"/>
              <a:t>5 ustaw</a:t>
            </a:r>
            <a:r>
              <a:rPr lang="pl-PL" dirty="0"/>
              <a:t>, które obowiązują od </a:t>
            </a:r>
            <a:r>
              <a:rPr lang="pl-PL" b="1" dirty="0"/>
              <a:t>30 kwietnia 2018 </a:t>
            </a:r>
            <a:r>
              <a:rPr lang="pl-PL" dirty="0"/>
              <a:t>roku. Są to:</a:t>
            </a:r>
          </a:p>
          <a:p>
            <a:endParaRPr lang="pl-PL" dirty="0"/>
          </a:p>
          <a:p>
            <a:r>
              <a:rPr lang="en-US" dirty="0"/>
              <a:t>1. </a:t>
            </a:r>
            <a:r>
              <a:rPr lang="pl-PL" dirty="0"/>
              <a:t>Ustawa Prawo przedsiębiorców,</a:t>
            </a:r>
          </a:p>
          <a:p>
            <a:r>
              <a:rPr lang="en-US" dirty="0"/>
              <a:t>2. </a:t>
            </a:r>
            <a:r>
              <a:rPr lang="pl-PL" dirty="0"/>
              <a:t>Ustawa o Rzeczniku Małych i Średnich Przedsiębiorców,</a:t>
            </a:r>
          </a:p>
          <a:p>
            <a:r>
              <a:rPr lang="en-US" dirty="0"/>
              <a:t>3. </a:t>
            </a:r>
            <a:r>
              <a:rPr lang="pl-PL" dirty="0"/>
              <a:t>Ustawa o Centralnej Ewidencji i Informacji o Działalności Gospodarczej i Punkcie Informacji dla Przedsiębiorcy,</a:t>
            </a:r>
          </a:p>
          <a:p>
            <a:r>
              <a:rPr lang="en-US" dirty="0"/>
              <a:t>4. </a:t>
            </a:r>
            <a:r>
              <a:rPr lang="pl-PL" dirty="0"/>
              <a:t>Ustawa o zasadach uczestnictwa przedsiębiorców zagranicznych i innych osób zagranicznych w obrocie gospodarczym na terytorium Rzeczypospolitej Polskiej,</a:t>
            </a:r>
          </a:p>
          <a:p>
            <a:r>
              <a:rPr lang="en-US" dirty="0"/>
              <a:t>5. </a:t>
            </a:r>
            <a:r>
              <a:rPr lang="pl-PL" dirty="0"/>
              <a:t>Przepisy wprowadzające ustawę – Prawo przedsiębiorców oraz inne ustawy dotyczące działalności gospodarczej.</a:t>
            </a:r>
            <a:endParaRPr lang="en-US" dirty="0"/>
          </a:p>
        </p:txBody>
      </p:sp>
    </p:spTree>
    <p:extLst>
      <p:ext uri="{BB962C8B-B14F-4D97-AF65-F5344CB8AC3E}">
        <p14:creationId xmlns:p14="http://schemas.microsoft.com/office/powerpoint/2010/main" val="236827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21D8A6-4564-60A9-5146-2E22608D16D5}"/>
              </a:ext>
            </a:extLst>
          </p:cNvPr>
          <p:cNvSpPr>
            <a:spLocks noGrp="1"/>
          </p:cNvSpPr>
          <p:nvPr>
            <p:ph type="ctrTitle"/>
          </p:nvPr>
        </p:nvSpPr>
        <p:spPr>
          <a:xfrm>
            <a:off x="657286" y="-9144"/>
            <a:ext cx="10476271" cy="982253"/>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Środowisko biznesowe dla MSP</a:t>
            </a:r>
            <a:endParaRPr lang="pl-PL" sz="5400" dirty="0"/>
          </a:p>
        </p:txBody>
      </p:sp>
      <p:sp>
        <p:nvSpPr>
          <p:cNvPr id="3" name="Podtytuł 2">
            <a:extLst>
              <a:ext uri="{FF2B5EF4-FFF2-40B4-BE49-F238E27FC236}">
                <a16:creationId xmlns:a16="http://schemas.microsoft.com/office/drawing/2014/main" id="{CAD0EB4F-5B22-1A62-ED2A-F691A57CAF36}"/>
              </a:ext>
            </a:extLst>
          </p:cNvPr>
          <p:cNvSpPr>
            <a:spLocks noGrp="1"/>
          </p:cNvSpPr>
          <p:nvPr>
            <p:ph type="subTitle" idx="1"/>
          </p:nvPr>
        </p:nvSpPr>
        <p:spPr>
          <a:xfrm>
            <a:off x="245806" y="1173470"/>
            <a:ext cx="9198078" cy="301368"/>
          </a:xfrm>
        </p:spPr>
        <p:txBody>
          <a:bodyPr/>
          <a:lstStyle/>
          <a:p>
            <a:r>
              <a:rPr lang="pl-PL" sz="2000" dirty="0">
                <a:effectLst/>
                <a:latin typeface="Aptos" panose="020B0004020202020204" pitchFamily="34" charset="0"/>
                <a:ea typeface="Aptos" panose="020B0004020202020204" pitchFamily="34" charset="0"/>
                <a:cs typeface="Arial" panose="020B0604020202020204" pitchFamily="34" charset="0"/>
              </a:rPr>
              <a:t>Analiza warunków prowadzenia działalności gospodarczej przez MSP w Polsce.</a:t>
            </a:r>
          </a:p>
          <a:p>
            <a:endParaRPr lang="pl-PL" sz="2000" dirty="0"/>
          </a:p>
        </p:txBody>
      </p:sp>
      <p:sp>
        <p:nvSpPr>
          <p:cNvPr id="4" name="pole tekstowe 3">
            <a:extLst>
              <a:ext uri="{FF2B5EF4-FFF2-40B4-BE49-F238E27FC236}">
                <a16:creationId xmlns:a16="http://schemas.microsoft.com/office/drawing/2014/main" id="{9BEBBC73-4FE3-01E2-3FF9-080D04ADD8BA}"/>
              </a:ext>
            </a:extLst>
          </p:cNvPr>
          <p:cNvSpPr txBox="1"/>
          <p:nvPr/>
        </p:nvSpPr>
        <p:spPr>
          <a:xfrm>
            <a:off x="181798" y="1829193"/>
            <a:ext cx="2838769" cy="4001737"/>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Środowisko regulacyjne</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Wyzwania: MSP w Polsce często napotykają na przeszkody biurokratyczne oraz skomplikowane przepisy prawne, które mogą utrudniać rozpoczęcie i prowadzenie działalności.</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Regulacje: Mimo iż w ostatnich latach podejmowane są działania na rzecz uproszczenia procedur (np. poprzez wprowadzenie "Konstytucji dla Biznesu"), nadal istnieje potrzeba dalszych reform, aby zredukować obciążenia administracyjne.</a:t>
            </a:r>
          </a:p>
        </p:txBody>
      </p:sp>
      <p:sp>
        <p:nvSpPr>
          <p:cNvPr id="5" name="pole tekstowe 4">
            <a:extLst>
              <a:ext uri="{FF2B5EF4-FFF2-40B4-BE49-F238E27FC236}">
                <a16:creationId xmlns:a16="http://schemas.microsoft.com/office/drawing/2014/main" id="{9A089BB3-2FF0-B275-4AC1-37E18E5D2F61}"/>
              </a:ext>
            </a:extLst>
          </p:cNvPr>
          <p:cNvSpPr txBox="1"/>
          <p:nvPr/>
        </p:nvSpPr>
        <p:spPr>
          <a:xfrm>
            <a:off x="3159695" y="1829193"/>
            <a:ext cx="3039937" cy="469820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Dostępność finansowania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Bankowość i kredyty: Chociaż banki oferują różnorodne produkty finansowe dla MSP, wysokie wymagania kredytowe i skomplikowane procedury mogą ograniczać dostęp do finansowania.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Fundusze unijne i dotacje: Szeroki zakres możliwości finansowania przez programy unijne, które wspierają innowacyjność i rozwój (np. Program Operacyjny Inteligentny Rozwój).</a:t>
            </a:r>
          </a:p>
          <a:p>
            <a:r>
              <a:rPr lang="pl-PL" sz="1400" dirty="0">
                <a:effectLst/>
                <a:latin typeface="Aptos" panose="020B0004020202020204" pitchFamily="34" charset="0"/>
                <a:ea typeface="Aptos" panose="020B0004020202020204" pitchFamily="34" charset="0"/>
                <a:cs typeface="Arial" panose="020B0604020202020204" pitchFamily="34" charset="0"/>
              </a:rPr>
              <a:t>Wsparcie inwestycyjne: Inicjatywy takie jak Polski Fundusz Rozwoju oferują wsparcie finansowe i doradcze, które są kluczowe dla rozwoju i skalowania działalności.</a:t>
            </a:r>
            <a:endParaRPr lang="pl-PL" sz="1400" dirty="0"/>
          </a:p>
        </p:txBody>
      </p:sp>
      <p:sp>
        <p:nvSpPr>
          <p:cNvPr id="6" name="pole tekstowe 5">
            <a:extLst>
              <a:ext uri="{FF2B5EF4-FFF2-40B4-BE49-F238E27FC236}">
                <a16:creationId xmlns:a16="http://schemas.microsoft.com/office/drawing/2014/main" id="{F2E6CBD2-CD4F-F5D5-EA66-D3DCED16207C}"/>
              </a:ext>
            </a:extLst>
          </p:cNvPr>
          <p:cNvSpPr txBox="1"/>
          <p:nvPr/>
        </p:nvSpPr>
        <p:spPr>
          <a:xfrm>
            <a:off x="6199632" y="1810406"/>
            <a:ext cx="5753738" cy="2019655"/>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Infrastruktura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Transport i logistyka: Rozwinięta infrastruktura transportowa w Polsce umożliwia efektywne prowadzenie działalności na terenie kraju oraz eksport. </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Cyfrowa infrastruktura: Postępująca cyfryzacja i rozbudowa sieci szerokopasmowych są korzystne dla biznesu, choć wciąż występują regionalne różnice w dostępie do szybkiego Internetu.</a:t>
            </a:r>
          </a:p>
        </p:txBody>
      </p:sp>
      <p:sp>
        <p:nvSpPr>
          <p:cNvPr id="7" name="pole tekstowe 6">
            <a:extLst>
              <a:ext uri="{FF2B5EF4-FFF2-40B4-BE49-F238E27FC236}">
                <a16:creationId xmlns:a16="http://schemas.microsoft.com/office/drawing/2014/main" id="{C6090B68-F6F0-3846-22C1-807CEF79C64D}"/>
              </a:ext>
            </a:extLst>
          </p:cNvPr>
          <p:cNvSpPr txBox="1"/>
          <p:nvPr/>
        </p:nvSpPr>
        <p:spPr>
          <a:xfrm>
            <a:off x="6256464" y="4165629"/>
            <a:ext cx="5753738" cy="226741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Wsparcie państwa i programów unijnych</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Programy wsparcia: MSP mają dostęp do licznych programów wspierających rozwój (np. Polska Agencja Rozwoju Przedsiębiorczości oferuje szkolenia, dotacje na innowacje, pomoc w ekspansji zagranicznej).</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Strefy ekonomiczne: Korzystne warunki inwestycyjne oferowane przez Specjalne Strefy Ekonomiczne, w tym ulgi podatkowe i dopłaty do inwestycji.</a:t>
            </a:r>
          </a:p>
        </p:txBody>
      </p:sp>
    </p:spTree>
    <p:extLst>
      <p:ext uri="{BB962C8B-B14F-4D97-AF65-F5344CB8AC3E}">
        <p14:creationId xmlns:p14="http://schemas.microsoft.com/office/powerpoint/2010/main" val="144071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BED585B-DBAB-943D-1ED1-37B6803F859F}"/>
              </a:ext>
            </a:extLst>
          </p:cNvPr>
          <p:cNvSpPr>
            <a:spLocks noGrp="1"/>
          </p:cNvSpPr>
          <p:nvPr>
            <p:ph type="ctrTitle"/>
          </p:nvPr>
        </p:nvSpPr>
        <p:spPr>
          <a:xfrm>
            <a:off x="-89916" y="182881"/>
            <a:ext cx="12371832" cy="822960"/>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Współpraca z dużymi przedsiębiorstwami</a:t>
            </a:r>
            <a:endParaRPr lang="pl-PL" sz="4800" dirty="0"/>
          </a:p>
        </p:txBody>
      </p:sp>
      <p:sp>
        <p:nvSpPr>
          <p:cNvPr id="3" name="Podtytuł 2">
            <a:extLst>
              <a:ext uri="{FF2B5EF4-FFF2-40B4-BE49-F238E27FC236}">
                <a16:creationId xmlns:a16="http://schemas.microsoft.com/office/drawing/2014/main" id="{9454C0FD-E333-4BD7-14F6-FE18A9E11912}"/>
              </a:ext>
            </a:extLst>
          </p:cNvPr>
          <p:cNvSpPr>
            <a:spLocks noGrp="1"/>
          </p:cNvSpPr>
          <p:nvPr>
            <p:ph type="subTitle" idx="1"/>
          </p:nvPr>
        </p:nvSpPr>
        <p:spPr>
          <a:xfrm>
            <a:off x="448056" y="1233741"/>
            <a:ext cx="11466576" cy="5084763"/>
          </a:xfrm>
        </p:spPr>
        <p:txBody>
          <a:bodyPr/>
          <a:lstStyle/>
          <a:p>
            <a:pPr algn="l"/>
            <a:r>
              <a:rPr lang="pl-PL" sz="2000" dirty="0">
                <a:effectLst/>
                <a:latin typeface="Aptos" panose="020B0004020202020204" pitchFamily="34" charset="0"/>
                <a:ea typeface="Aptos" panose="020B0004020202020204" pitchFamily="34" charset="0"/>
                <a:cs typeface="Arial" panose="020B0604020202020204" pitchFamily="34" charset="0"/>
              </a:rPr>
              <a:t>Efektywna współpraca pomiędzy potężnymi korporacjami a drobnymi przedsiębiorstwami to nie tylko </a:t>
            </a:r>
            <a:r>
              <a:rPr lang="pl-PL" sz="2000" b="1" dirty="0">
                <a:effectLst/>
                <a:latin typeface="Aptos" panose="020B0004020202020204" pitchFamily="34" charset="0"/>
                <a:ea typeface="Aptos" panose="020B0004020202020204" pitchFamily="34" charset="0"/>
                <a:cs typeface="Arial" panose="020B0604020202020204" pitchFamily="34" charset="0"/>
              </a:rPr>
              <a:t>kluczowy element dla ich własnego rozwoju</a:t>
            </a:r>
            <a:r>
              <a:rPr lang="pl-PL" sz="2000" dirty="0">
                <a:effectLst/>
                <a:latin typeface="Aptos" panose="020B0004020202020204" pitchFamily="34" charset="0"/>
                <a:ea typeface="Aptos" panose="020B0004020202020204" pitchFamily="34" charset="0"/>
                <a:cs typeface="Arial" panose="020B0604020202020204" pitchFamily="34" charset="0"/>
              </a:rPr>
              <a:t>, ale także istotny </a:t>
            </a:r>
            <a:r>
              <a:rPr lang="pl-PL" sz="2000" b="1" dirty="0">
                <a:effectLst/>
                <a:latin typeface="Aptos" panose="020B0004020202020204" pitchFamily="34" charset="0"/>
                <a:ea typeface="Aptos" panose="020B0004020202020204" pitchFamily="34" charset="0"/>
                <a:cs typeface="Arial" panose="020B0604020202020204" pitchFamily="34" charset="0"/>
              </a:rPr>
              <a:t>czynnik dla rozkwitu całej gospodarki</a:t>
            </a:r>
            <a:r>
              <a:rPr lang="pl-PL" sz="2000" dirty="0">
                <a:effectLst/>
                <a:latin typeface="Aptos" panose="020B0004020202020204" pitchFamily="34" charset="0"/>
                <a:ea typeface="Aptos" panose="020B0004020202020204" pitchFamily="34" charset="0"/>
                <a:cs typeface="Arial" panose="020B0604020202020204" pitchFamily="34" charset="0"/>
              </a:rPr>
              <a:t>. Współczesny postęp nie sprowadza się już tylko do wprowadzania nowych produktów czy procesów, ale obejmuje także innowacyjne metody organizacyjne oraz strategie marketingowe. W tym kontekście, partnerstwo pomiędzy dużymi a małymi firmami staje się nieocenioną siłą napędową dla wzrostu gospodarczego.</a:t>
            </a:r>
          </a:p>
          <a:p>
            <a:pPr algn="l"/>
            <a:r>
              <a:rPr lang="pl-PL" sz="2000" dirty="0">
                <a:effectLst/>
                <a:latin typeface="Aptos" panose="020B0004020202020204" pitchFamily="34" charset="0"/>
                <a:ea typeface="Aptos" panose="020B0004020202020204" pitchFamily="34" charset="0"/>
                <a:cs typeface="Arial" panose="020B0604020202020204" pitchFamily="34" charset="0"/>
              </a:rPr>
              <a:t>W szczególności, dla mniejszych przedsiębiorstw, współpraca z dużymi korporacjami, zarówno na poziomie krajowym, jak i międzynarodowym, może stanowić istotną dźwignię do zwiększenia ich potencjału innowacyjnego. Taka synergia nie tylko umożliwia dostęp do nowych technologii czy metod organizacyjnych, ale także otwiera drzwi do szerszych rynków i możliwości rozwoju.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Duzi potrzebują małych, ponieważ ci są elastyczniejsi, mogą proponować innowacyjne rozwiązania i często znają lepiej lokalne rynki, na których się skupiają.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Wyspecjalizowane MŚP mogą zaspokajać różnorodne i skomplikowane potrzeby dużego biznesu.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Duże przedsiębiorstwa zapewniają kapitał, siłę przerobową (masz</a:t>
            </a:r>
            <a:r>
              <a:rPr lang="en-US" sz="2000" dirty="0">
                <a:effectLst/>
                <a:latin typeface="Aptos" panose="020B0004020202020204" pitchFamily="34" charset="0"/>
                <a:ea typeface="Aptos" panose="020B0004020202020204" pitchFamily="34" charset="0"/>
                <a:cs typeface="Arial" panose="020B0604020202020204" pitchFamily="34" charset="0"/>
              </a:rPr>
              <a:t>y</a:t>
            </a:r>
            <a:r>
              <a:rPr lang="pl-PL" sz="2000" dirty="0" err="1">
                <a:effectLst/>
                <a:latin typeface="Aptos" panose="020B0004020202020204" pitchFamily="34" charset="0"/>
                <a:ea typeface="Aptos" panose="020B0004020202020204" pitchFamily="34" charset="0"/>
                <a:cs typeface="Arial" panose="020B0604020202020204" pitchFamily="34" charset="0"/>
              </a:rPr>
              <a:t>ny</a:t>
            </a:r>
            <a:r>
              <a:rPr lang="pl-PL" sz="2000" dirty="0">
                <a:effectLst/>
                <a:latin typeface="Aptos" panose="020B0004020202020204" pitchFamily="34" charset="0"/>
                <a:ea typeface="Aptos" panose="020B0004020202020204" pitchFamily="34" charset="0"/>
                <a:cs typeface="Arial" panose="020B0604020202020204" pitchFamily="34" charset="0"/>
              </a:rPr>
              <a:t>, ludzi), renomę (większe zaufanie na rynku, więcej kontaktów - współpraca, klienci).</a:t>
            </a:r>
            <a:endParaRPr lang="pl-PL" sz="2000" dirty="0"/>
          </a:p>
        </p:txBody>
      </p:sp>
    </p:spTree>
    <p:extLst>
      <p:ext uri="{BB962C8B-B14F-4D97-AF65-F5344CB8AC3E}">
        <p14:creationId xmlns:p14="http://schemas.microsoft.com/office/powerpoint/2010/main" val="62917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B0DEFA-2957-1FEB-3FE0-8D29E77A2301}"/>
              </a:ext>
            </a:extLst>
          </p:cNvPr>
          <p:cNvSpPr>
            <a:spLocks noGrp="1"/>
          </p:cNvSpPr>
          <p:nvPr>
            <p:ph type="ctrTitle"/>
          </p:nvPr>
        </p:nvSpPr>
        <p:spPr>
          <a:xfrm>
            <a:off x="871459" y="98993"/>
            <a:ext cx="9784121" cy="1211621"/>
          </a:xfrm>
        </p:spPr>
        <p:txBody>
          <a:bodyPr/>
          <a:lstStyle/>
          <a:p>
            <a:r>
              <a:rPr lang="pl-PL" sz="4000" dirty="0">
                <a:effectLst/>
                <a:latin typeface="Aptos" panose="020B0004020202020204" pitchFamily="34" charset="0"/>
                <a:ea typeface="Aptos" panose="020B0004020202020204" pitchFamily="34" charset="0"/>
                <a:cs typeface="Arial" panose="020B0604020202020204" pitchFamily="34" charset="0"/>
              </a:rPr>
              <a:t>Rola MSP w eksporcie</a:t>
            </a:r>
            <a:r>
              <a:rPr lang="en-GB" sz="4000" dirty="0">
                <a:effectLst/>
                <a:latin typeface="Aptos" panose="020B0004020202020204" pitchFamily="34" charset="0"/>
                <a:ea typeface="Aptos" panose="020B0004020202020204" pitchFamily="34" charset="0"/>
                <a:cs typeface="Arial" panose="020B0604020202020204" pitchFamily="34" charset="0"/>
              </a:rPr>
              <a:t> : </a:t>
            </a:r>
            <a:br>
              <a:rPr lang="en-GB" sz="4000" dirty="0">
                <a:effectLst/>
                <a:latin typeface="Aptos" panose="020B0004020202020204" pitchFamily="34" charset="0"/>
                <a:ea typeface="Aptos" panose="020B0004020202020204" pitchFamily="34" charset="0"/>
                <a:cs typeface="Arial" panose="020B0604020202020204" pitchFamily="34" charset="0"/>
              </a:rPr>
            </a:br>
            <a:r>
              <a:rPr lang="en-GB" sz="4000" dirty="0" err="1">
                <a:effectLst/>
                <a:latin typeface="Aptos" panose="020B0004020202020204" pitchFamily="34" charset="0"/>
                <a:ea typeface="Aptos" panose="020B0004020202020204" pitchFamily="34" charset="0"/>
                <a:cs typeface="Arial" panose="020B0604020202020204" pitchFamily="34" charset="0"/>
              </a:rPr>
              <a:t>Internacjonalizacja</a:t>
            </a:r>
            <a:r>
              <a:rPr lang="en-GB" sz="4000" dirty="0">
                <a:latin typeface="Aptos" panose="020B0004020202020204" pitchFamily="34" charset="0"/>
                <a:ea typeface="Aptos" panose="020B0004020202020204" pitchFamily="34" charset="0"/>
                <a:cs typeface="Arial" panose="020B0604020202020204" pitchFamily="34" charset="0"/>
              </a:rPr>
              <a:t>,</a:t>
            </a:r>
            <a:r>
              <a:rPr lang="en-GB" sz="4000" dirty="0">
                <a:effectLst/>
                <a:latin typeface="Aptos" panose="020B0004020202020204" pitchFamily="34" charset="0"/>
                <a:ea typeface="Aptos" panose="020B0004020202020204" pitchFamily="34" charset="0"/>
                <a:cs typeface="Arial" panose="020B0604020202020204" pitchFamily="34" charset="0"/>
              </a:rPr>
              <a:t> </a:t>
            </a:r>
            <a:r>
              <a:rPr lang="en-GB" sz="4000" dirty="0" err="1">
                <a:latin typeface="Aptos" panose="020B0004020202020204" pitchFamily="34" charset="0"/>
                <a:ea typeface="Aptos" panose="020B0004020202020204" pitchFamily="34" charset="0"/>
                <a:cs typeface="Arial" panose="020B0604020202020204" pitchFamily="34" charset="0"/>
              </a:rPr>
              <a:t>g</a:t>
            </a:r>
            <a:r>
              <a:rPr lang="en-GB" sz="4000" dirty="0" err="1">
                <a:effectLst/>
                <a:latin typeface="Aptos" panose="020B0004020202020204" pitchFamily="34" charset="0"/>
                <a:ea typeface="Aptos" panose="020B0004020202020204" pitchFamily="34" charset="0"/>
                <a:cs typeface="Arial" panose="020B0604020202020204" pitchFamily="34" charset="0"/>
              </a:rPr>
              <a:t>lobalizacja</a:t>
            </a:r>
            <a:r>
              <a:rPr lang="en-GB" sz="4000" dirty="0">
                <a:effectLst/>
                <a:latin typeface="Aptos" panose="020B0004020202020204" pitchFamily="34" charset="0"/>
                <a:ea typeface="Aptos" panose="020B0004020202020204" pitchFamily="34" charset="0"/>
                <a:cs typeface="Arial" panose="020B0604020202020204" pitchFamily="34" charset="0"/>
              </a:rPr>
              <a:t> i </a:t>
            </a:r>
            <a:r>
              <a:rPr lang="en-GB" sz="4000" dirty="0" err="1">
                <a:effectLst/>
                <a:latin typeface="Aptos" panose="020B0004020202020204" pitchFamily="34" charset="0"/>
                <a:ea typeface="Aptos" panose="020B0004020202020204" pitchFamily="34" charset="0"/>
                <a:cs typeface="Arial" panose="020B0604020202020204" pitchFamily="34" charset="0"/>
              </a:rPr>
              <a:t>integracja</a:t>
            </a:r>
            <a:endParaRPr lang="pl-PL" sz="4000" dirty="0"/>
          </a:p>
        </p:txBody>
      </p:sp>
      <p:sp>
        <p:nvSpPr>
          <p:cNvPr id="3" name="Podtytuł 2">
            <a:extLst>
              <a:ext uri="{FF2B5EF4-FFF2-40B4-BE49-F238E27FC236}">
                <a16:creationId xmlns:a16="http://schemas.microsoft.com/office/drawing/2014/main" id="{2964D8E1-046F-A8EC-1A89-C3CCC13CE1B7}"/>
              </a:ext>
            </a:extLst>
          </p:cNvPr>
          <p:cNvSpPr>
            <a:spLocks noGrp="1"/>
          </p:cNvSpPr>
          <p:nvPr>
            <p:ph type="subTitle" idx="1"/>
          </p:nvPr>
        </p:nvSpPr>
        <p:spPr>
          <a:xfrm>
            <a:off x="229091" y="5154833"/>
            <a:ext cx="11068858" cy="1490725"/>
          </a:xfrm>
        </p:spPr>
        <p:txBody>
          <a:bodyPr/>
          <a:lstStyle/>
          <a:p>
            <a:pPr algn="l"/>
            <a:r>
              <a:rPr lang="pl-PL" sz="1400" dirty="0"/>
              <a:t>Udział MSP w eksporcie towarów i usług:</a:t>
            </a:r>
          </a:p>
          <a:p>
            <a:pPr marL="171450" indent="-171450" algn="l">
              <a:buFont typeface="Arial" panose="020B0604020202020204" pitchFamily="34" charset="0"/>
              <a:buChar char="•"/>
            </a:pPr>
            <a:r>
              <a:rPr lang="pl-PL" sz="1400" dirty="0"/>
              <a:t>W Polsce, MSP generują znaczący odsetek eksportu, chociaż są to zazwyczaj mniejsze wartości w porównaniu do dużych korporacji.</a:t>
            </a:r>
            <a:r>
              <a:rPr lang="en-US" sz="1400" dirty="0"/>
              <a:t> </a:t>
            </a:r>
          </a:p>
          <a:p>
            <a:pPr marL="171450" indent="-171450" algn="l">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87,7% eksporterów to MSP, mające znaczący udział w handlu zagranicznym</a:t>
            </a:r>
            <a:endParaRPr lang="pl-PL" sz="1400" dirty="0"/>
          </a:p>
          <a:p>
            <a:pPr marL="171450" indent="-171450" algn="l">
              <a:buFont typeface="Arial" panose="020B0604020202020204" pitchFamily="34" charset="0"/>
              <a:buChar char="•"/>
            </a:pPr>
            <a:r>
              <a:rPr lang="pl-PL" sz="1400" dirty="0"/>
              <a:t>W 2020 roku, MSP stanowiły około 40% całkowitego eksportu towarów i usług w Polsce.</a:t>
            </a:r>
          </a:p>
          <a:p>
            <a:pPr marL="171450" indent="-171450" algn="l">
              <a:buFont typeface="Arial" panose="020B0604020202020204" pitchFamily="34" charset="0"/>
              <a:buChar char="•"/>
            </a:pPr>
            <a:r>
              <a:rPr lang="pl-PL" sz="1400" dirty="0"/>
              <a:t> Największy udział w eksporcie mają firmy z sektorów takich jak przemysł maszynowy, technologiczny i rolniczy.</a:t>
            </a:r>
          </a:p>
        </p:txBody>
      </p:sp>
      <p:sp>
        <p:nvSpPr>
          <p:cNvPr id="5" name="pole tekstowe 4">
            <a:extLst>
              <a:ext uri="{FF2B5EF4-FFF2-40B4-BE49-F238E27FC236}">
                <a16:creationId xmlns:a16="http://schemas.microsoft.com/office/drawing/2014/main" id="{AF28DA01-4A2C-2BA7-4F27-85BF52663290}"/>
              </a:ext>
            </a:extLst>
          </p:cNvPr>
          <p:cNvSpPr txBox="1"/>
          <p:nvPr/>
        </p:nvSpPr>
        <p:spPr>
          <a:xfrm>
            <a:off x="103239" y="1369230"/>
            <a:ext cx="3392129" cy="3524042"/>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Internacjonalizacja</a:t>
            </a:r>
            <a:endParaRPr lang="pl-PL" sz="1400" dirty="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ekspansji na rynki zagraniczne, który może obejmować różne formy, od eksportu po założenie własnej produkcji za granicą.</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Ewolucja: MSP często rozpoczynają od prostych działań, takich jak eksport, a z czasem przechodzą do bardziej złożonych form, jak joint </a:t>
            </a:r>
            <a:r>
              <a:rPr lang="pl-PL" sz="1400" dirty="0" err="1">
                <a:effectLst/>
                <a:latin typeface="Aptos" panose="020B0004020202020204" pitchFamily="34" charset="0"/>
                <a:ea typeface="Aptos" panose="020B0004020202020204" pitchFamily="34" charset="0"/>
                <a:cs typeface="Arial" panose="020B0604020202020204" pitchFamily="34" charset="0"/>
              </a:rPr>
              <a:t>ventures</a:t>
            </a:r>
            <a:r>
              <a:rPr lang="pl-PL" sz="1400" dirty="0">
                <a:effectLst/>
                <a:latin typeface="Aptos" panose="020B0004020202020204" pitchFamily="34" charset="0"/>
                <a:ea typeface="Aptos" panose="020B0004020202020204" pitchFamily="34" charset="0"/>
                <a:cs typeface="Arial" panose="020B0604020202020204" pitchFamily="34" charset="0"/>
              </a:rPr>
              <a:t> czy filie.</a:t>
            </a:r>
          </a:p>
          <a:p>
            <a:pPr marL="171450" indent="-171450">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Przykłady: Tworzenie spółek z kapitałem zagranicznym, umowy licencyjne, franchising.</a:t>
            </a:r>
            <a:endParaRPr lang="pl-PL" sz="1400" dirty="0"/>
          </a:p>
        </p:txBody>
      </p:sp>
      <p:sp>
        <p:nvSpPr>
          <p:cNvPr id="7" name="pole tekstowe 6">
            <a:extLst>
              <a:ext uri="{FF2B5EF4-FFF2-40B4-BE49-F238E27FC236}">
                <a16:creationId xmlns:a16="http://schemas.microsoft.com/office/drawing/2014/main" id="{3354B9BE-6BDD-0909-01BA-8DD9A906EA6F}"/>
              </a:ext>
            </a:extLst>
          </p:cNvPr>
          <p:cNvSpPr txBox="1"/>
          <p:nvPr/>
        </p:nvSpPr>
        <p:spPr>
          <a:xfrm>
            <a:off x="3639312" y="1369230"/>
            <a:ext cx="4325111" cy="251517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Globalizacja</a:t>
            </a:r>
            <a:r>
              <a:rPr lang="pl-PL" sz="1400" dirty="0">
                <a:effectLst/>
                <a:latin typeface="Aptos" panose="020B0004020202020204" pitchFamily="34" charset="0"/>
                <a:ea typeface="Aptos" panose="020B0004020202020204" pitchFamily="34" charset="0"/>
                <a:cs typeface="Arial" panose="020B0604020202020204" pitchFamily="34" charset="0"/>
              </a:rPr>
              <a:t> i jej wpływ na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tworzenia sieci wzajemnych powiązań między gospodarkami na świecie, co obejmuje wzrost obrotów handlowych, przepływów kapitałowych i usług.</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Wpływ na MSP: Umożliwia MSP dostęp do nowych rynków i zasobów, zwiększając ich potencjał rozwoju i konkurencyjność na arenie międzynarodowej.</a:t>
            </a:r>
          </a:p>
        </p:txBody>
      </p:sp>
      <p:sp>
        <p:nvSpPr>
          <p:cNvPr id="8" name="pole tekstowe 7">
            <a:extLst>
              <a:ext uri="{FF2B5EF4-FFF2-40B4-BE49-F238E27FC236}">
                <a16:creationId xmlns:a16="http://schemas.microsoft.com/office/drawing/2014/main" id="{621A653C-717B-DCF5-8CFE-D6450BE18B60}"/>
              </a:ext>
            </a:extLst>
          </p:cNvPr>
          <p:cNvSpPr txBox="1"/>
          <p:nvPr/>
        </p:nvSpPr>
        <p:spPr>
          <a:xfrm>
            <a:off x="8102762" y="1329608"/>
            <a:ext cx="3824749" cy="41043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Integracja</a:t>
            </a:r>
            <a:r>
              <a:rPr lang="pl-PL" sz="1400" dirty="0">
                <a:effectLst/>
                <a:latin typeface="Aptos" panose="020B0004020202020204" pitchFamily="34" charset="0"/>
                <a:ea typeface="Aptos" panose="020B0004020202020204" pitchFamily="34" charset="0"/>
                <a:cs typeface="Arial" panose="020B0604020202020204" pitchFamily="34" charset="0"/>
              </a:rPr>
              <a:t> gospodarcza i jej wpływ na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zacieśniania współpracy ekonomicznej między krajami, który obejmuje usuwanie barier handlowych i innych ograniczeń międzynarodowej współpracy.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Efekty: Skutkuje scaleniem gospodarek narodowych w jeden ponadnarodowy organizm gospodarczy, tworząc zintegrowany i spójny system ekonomiczny.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dla MSP: Ułatwia dostęp do większych rynków oraz zasobów, zwiększa możliwości eksportowe i importowe, wspiera konkurencyjność na arenie międzynarodowej.</a:t>
            </a:r>
          </a:p>
        </p:txBody>
      </p:sp>
      <p:pic>
        <p:nvPicPr>
          <p:cNvPr id="10" name="Obraz 9" descr="Obraz zawierający tekst, zrzut ekranu, Czcionka, linia&#10;&#10;Opis wygenerowany automatycznie">
            <a:extLst>
              <a:ext uri="{FF2B5EF4-FFF2-40B4-BE49-F238E27FC236}">
                <a16:creationId xmlns:a16="http://schemas.microsoft.com/office/drawing/2014/main" id="{5F72673B-9CD4-369B-BB59-F3962C48B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239" y="3924028"/>
            <a:ext cx="3392130" cy="1188782"/>
          </a:xfrm>
          <a:prstGeom prst="rect">
            <a:avLst/>
          </a:prstGeom>
        </p:spPr>
      </p:pic>
    </p:spTree>
    <p:extLst>
      <p:ext uri="{BB962C8B-B14F-4D97-AF65-F5344CB8AC3E}">
        <p14:creationId xmlns:p14="http://schemas.microsoft.com/office/powerpoint/2010/main" val="42791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E642AB-BDDD-0E89-7D8D-D27FDA070107}"/>
              </a:ext>
            </a:extLst>
          </p:cNvPr>
          <p:cNvSpPr>
            <a:spLocks noGrp="1"/>
          </p:cNvSpPr>
          <p:nvPr>
            <p:ph type="ctrTitle"/>
          </p:nvPr>
        </p:nvSpPr>
        <p:spPr>
          <a:xfrm>
            <a:off x="0" y="0"/>
            <a:ext cx="11093450" cy="832802"/>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Internacjonalizacja działalności MSP</a:t>
            </a:r>
            <a:endParaRPr lang="pl-PL" sz="4800" dirty="0"/>
          </a:p>
        </p:txBody>
      </p:sp>
      <p:sp>
        <p:nvSpPr>
          <p:cNvPr id="3" name="Podtytuł 2">
            <a:extLst>
              <a:ext uri="{FF2B5EF4-FFF2-40B4-BE49-F238E27FC236}">
                <a16:creationId xmlns:a16="http://schemas.microsoft.com/office/drawing/2014/main" id="{8F163BF6-010E-285F-6418-3BA286CE0682}"/>
              </a:ext>
            </a:extLst>
          </p:cNvPr>
          <p:cNvSpPr>
            <a:spLocks noGrp="1"/>
          </p:cNvSpPr>
          <p:nvPr>
            <p:ph type="subTitle" idx="1"/>
          </p:nvPr>
        </p:nvSpPr>
        <p:spPr>
          <a:xfrm>
            <a:off x="6675120" y="6025198"/>
            <a:ext cx="5499485" cy="567626"/>
          </a:xfrm>
        </p:spPr>
        <p:txBody>
          <a:bodyPr/>
          <a:lstStyle/>
          <a:p>
            <a:pPr algn="r"/>
            <a:r>
              <a:rPr lang="pl-PL" sz="1400" dirty="0"/>
              <a:t>Poziom umiędzynarodowienia polskiej gospodarki – relacja eksportu do PKB i relacja importu do popytu krajowego w latach 2012-2022 </a:t>
            </a:r>
          </a:p>
        </p:txBody>
      </p:sp>
      <p:pic>
        <p:nvPicPr>
          <p:cNvPr id="5" name="Obraz 4">
            <a:extLst>
              <a:ext uri="{FF2B5EF4-FFF2-40B4-BE49-F238E27FC236}">
                <a16:creationId xmlns:a16="http://schemas.microsoft.com/office/drawing/2014/main" id="{EEA837F2-B675-4958-CD5F-71C14D33C853}"/>
              </a:ext>
            </a:extLst>
          </p:cNvPr>
          <p:cNvPicPr>
            <a:picLocks noChangeAspect="1"/>
          </p:cNvPicPr>
          <p:nvPr/>
        </p:nvPicPr>
        <p:blipFill>
          <a:blip r:embed="rId3"/>
          <a:stretch>
            <a:fillRect/>
          </a:stretch>
        </p:blipFill>
        <p:spPr>
          <a:xfrm>
            <a:off x="5067939" y="3346006"/>
            <a:ext cx="7124061" cy="2679192"/>
          </a:xfrm>
          <a:prstGeom prst="rect">
            <a:avLst/>
          </a:prstGeom>
        </p:spPr>
      </p:pic>
      <p:sp>
        <p:nvSpPr>
          <p:cNvPr id="7" name="pole tekstowe 6">
            <a:extLst>
              <a:ext uri="{FF2B5EF4-FFF2-40B4-BE49-F238E27FC236}">
                <a16:creationId xmlns:a16="http://schemas.microsoft.com/office/drawing/2014/main" id="{4EB5CCF0-7C8D-C526-C00C-034451FD9F9D}"/>
              </a:ext>
            </a:extLst>
          </p:cNvPr>
          <p:cNvSpPr txBox="1"/>
          <p:nvPr/>
        </p:nvSpPr>
        <p:spPr>
          <a:xfrm>
            <a:off x="246888" y="1005840"/>
            <a:ext cx="11503152" cy="2308324"/>
          </a:xfrm>
          <a:prstGeom prst="rect">
            <a:avLst/>
          </a:prstGeom>
          <a:noFill/>
        </p:spPr>
        <p:txBody>
          <a:bodyPr wrap="square" rtlCol="0">
            <a:spAutoFit/>
          </a:bodyPr>
          <a:lstStyle/>
          <a:p>
            <a:r>
              <a:rPr lang="pl-PL" dirty="0"/>
              <a:t>Proces umiędzynarodowienia polskiej gospodarki postępuje dynamicznie. Relacja eksportu wyrobów i usług do PKB systematycznie rośnie. W latach 2012-2021 r. zwiększyła się z 44,3% do 60,7%. Od 2016 r. relacja eksportu do PKB przekracza 50%, a polskie przedsiębiorstwa zajmują się w coraz większym stopniu zaspokajaniem popytu konsumentów zagranicznych niż polskich. Podobnie rzecz się ma z importem. W 2016 r. również relacja importu do popytu krajowego przekroczyła 50%. W 2021 r. ten wskaźnik wyniósł 58,9%, podczas gdy w 2012 r. stanowił jedynie 44,7%. Obie te tendencje wskazują, jak szybko postępuje proces włączania się gospodarki polskiej do gospodarki światowej, głównie unijnej, i wchodzenia w stan głębokich wzajemnych współzależności gospodarczych między krajami.</a:t>
            </a:r>
            <a:endParaRPr lang="en-US" dirty="0"/>
          </a:p>
        </p:txBody>
      </p:sp>
      <p:sp>
        <p:nvSpPr>
          <p:cNvPr id="8" name="pole tekstowe 7">
            <a:extLst>
              <a:ext uri="{FF2B5EF4-FFF2-40B4-BE49-F238E27FC236}">
                <a16:creationId xmlns:a16="http://schemas.microsoft.com/office/drawing/2014/main" id="{A2FB8F04-9531-A7A5-609C-518384B28599}"/>
              </a:ext>
            </a:extLst>
          </p:cNvPr>
          <p:cNvSpPr txBox="1"/>
          <p:nvPr/>
        </p:nvSpPr>
        <p:spPr>
          <a:xfrm>
            <a:off x="246888" y="3429000"/>
            <a:ext cx="4786261" cy="3108543"/>
          </a:xfrm>
          <a:prstGeom prst="rect">
            <a:avLst/>
          </a:prstGeom>
          <a:noFill/>
        </p:spPr>
        <p:txBody>
          <a:bodyPr wrap="square" rtlCol="0">
            <a:spAutoFit/>
          </a:bodyPr>
          <a:lstStyle/>
          <a:p>
            <a:r>
              <a:rPr lang="pl-PL" sz="1400" dirty="0"/>
              <a:t>Proces umiędzynarodowienia działalności przedsiębiorstw jest w znacznej mierze zależny od sytuacji gospodarczej w UE. W następstwie dobrej koniunktury w UE – wzrost o 5,4% w 2021 r. – polski eksport wzrósł aż o 23,6% r/r, przy wzrostach w poprzednich latach na poziomie 2,6% w 2020 r. i 7,5-9,8% w latach 2017-2019. Popyt krajowy rósł nieprzerwanie od 2014 do 2019 r. i dopiero w 2020 r. obniżył się o 2,7%. Dane za 2021 r. wskazują na jego ponowny wzrost o 8,4% r/r. Tempo zmian popytu</a:t>
            </a:r>
            <a:r>
              <a:rPr lang="en-US" sz="1400" dirty="0"/>
              <a:t> </a:t>
            </a:r>
            <a:r>
              <a:rPr lang="pl-PL" sz="1400" dirty="0"/>
              <a:t>krajowego miało istotne przełożenie na dynamikę importu ogółem, który w 2021 r. wzrósł r/r o rekordowe w ostatnim dziesięcioleciu 16,1%. Na przestrzeni lat 2010-2022 polski import zwiększył się o 106,2%, a więc w mniejszym stopniu niż eksport, który urósł o 96,9%. </a:t>
            </a:r>
            <a:endParaRPr lang="en-US" sz="1400" dirty="0"/>
          </a:p>
        </p:txBody>
      </p:sp>
    </p:spTree>
    <p:extLst>
      <p:ext uri="{BB962C8B-B14F-4D97-AF65-F5344CB8AC3E}">
        <p14:creationId xmlns:p14="http://schemas.microsoft.com/office/powerpoint/2010/main" val="295648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9D4F82-07B9-972A-5A8D-DF413C15A48B}"/>
              </a:ext>
            </a:extLst>
          </p:cNvPr>
          <p:cNvSpPr>
            <a:spLocks noGrp="1"/>
          </p:cNvSpPr>
          <p:nvPr>
            <p:ph type="ctrTitle"/>
          </p:nvPr>
        </p:nvSpPr>
        <p:spPr>
          <a:xfrm>
            <a:off x="0" y="0"/>
            <a:ext cx="11183112" cy="922337"/>
          </a:xfrm>
        </p:spPr>
        <p:txBody>
          <a:bodyPr/>
          <a:lstStyle/>
          <a:p>
            <a:pPr algn="l"/>
            <a:r>
              <a:rPr lang="pl-PL" sz="4800" dirty="0">
                <a:effectLst/>
                <a:latin typeface="Aptos" panose="020B0004020202020204" pitchFamily="34" charset="0"/>
                <a:ea typeface="Aptos" panose="020B0004020202020204" pitchFamily="34" charset="0"/>
                <a:cs typeface="Arial" panose="020B0604020202020204" pitchFamily="34" charset="0"/>
              </a:rPr>
              <a:t>Wsparcie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rozwojowe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i</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kryzysowe</a:t>
            </a:r>
            <a:r>
              <a:rPr lang="pl-PL" sz="4800" dirty="0">
                <a:effectLst/>
                <a:latin typeface="Aptos" panose="020B0004020202020204" pitchFamily="34" charset="0"/>
                <a:ea typeface="Aptos" panose="020B0004020202020204" pitchFamily="34" charset="0"/>
                <a:cs typeface="Arial" panose="020B0604020202020204" pitchFamily="34" charset="0"/>
              </a:rPr>
              <a:t> dla MSP</a:t>
            </a:r>
            <a:endParaRPr lang="pl-PL" sz="4800" dirty="0"/>
          </a:p>
        </p:txBody>
      </p:sp>
      <p:sp>
        <p:nvSpPr>
          <p:cNvPr id="3" name="Podtytuł 2">
            <a:extLst>
              <a:ext uri="{FF2B5EF4-FFF2-40B4-BE49-F238E27FC236}">
                <a16:creationId xmlns:a16="http://schemas.microsoft.com/office/drawing/2014/main" id="{91CA8BAF-B783-ECD1-F8E8-CAFD1D0833F0}"/>
              </a:ext>
            </a:extLst>
          </p:cNvPr>
          <p:cNvSpPr>
            <a:spLocks noGrp="1"/>
          </p:cNvSpPr>
          <p:nvPr>
            <p:ph type="subTitle" idx="1"/>
          </p:nvPr>
        </p:nvSpPr>
        <p:spPr>
          <a:xfrm>
            <a:off x="374904" y="996697"/>
            <a:ext cx="11503152" cy="5678424"/>
          </a:xfrm>
        </p:spPr>
        <p:txBody>
          <a:bodyPr/>
          <a:lstStyle/>
          <a:p>
            <a:pPr algn="l"/>
            <a:r>
              <a:rPr lang="pl-PL" sz="2000" b="1" dirty="0">
                <a:latin typeface="Aptos" panose="020B0004020202020204" pitchFamily="34" charset="0"/>
                <a:ea typeface="Aptos" panose="020B0004020202020204" pitchFamily="34" charset="0"/>
                <a:cs typeface="Arial" panose="020B0604020202020204" pitchFamily="34" charset="0"/>
              </a:rPr>
              <a:t>Różnorodność środków wsparcia</a:t>
            </a:r>
            <a:r>
              <a:rPr lang="pl-PL" sz="2000" dirty="0">
                <a:latin typeface="Aptos" panose="020B0004020202020204" pitchFamily="34" charset="0"/>
                <a:ea typeface="Aptos" panose="020B0004020202020204" pitchFamily="34" charset="0"/>
                <a:cs typeface="Arial" panose="020B0604020202020204" pitchFamily="34" charset="0"/>
              </a:rPr>
              <a:t>: W Polsce istnieje szereg inicjatyw mających na celu wsparcie małych i średnich przedsiębiorstw (MSP), obejmujących dotacje, dofinansowania, konkursy, akcje rządowe oraz inkubatory przedsiębiorczości.</a:t>
            </a:r>
          </a:p>
          <a:p>
            <a:pPr algn="l"/>
            <a:r>
              <a:rPr lang="pl-PL" sz="2000" b="1" dirty="0">
                <a:latin typeface="Aptos" panose="020B0004020202020204" pitchFamily="34" charset="0"/>
                <a:ea typeface="Aptos" panose="020B0004020202020204" pitchFamily="34" charset="0"/>
                <a:cs typeface="Arial" panose="020B0604020202020204" pitchFamily="34" charset="0"/>
              </a:rPr>
              <a:t>Programy Funduszy Europejskich</a:t>
            </a:r>
            <a:r>
              <a:rPr lang="pl-PL" sz="2000" dirty="0">
                <a:latin typeface="Aptos" panose="020B0004020202020204" pitchFamily="34" charset="0"/>
                <a:ea typeface="Aptos" panose="020B0004020202020204" pitchFamily="34" charset="0"/>
                <a:cs typeface="Arial" panose="020B0604020202020204" pitchFamily="34" charset="0"/>
              </a:rPr>
              <a:t>: Programy finansowane przez Unię Europejską, takie jak Program Operacyjny Inteligentny Rozwój czy Program Operacyjny Innowacyjna Gospodarka, oferują dotacje, dofinansowania i wsparcie finansowe dla MSP w różnych obszarach, np. innowacji i internacjonalizacji.</a:t>
            </a:r>
          </a:p>
          <a:p>
            <a:pPr algn="l"/>
            <a:r>
              <a:rPr lang="pl-PL" sz="2000" b="1" dirty="0">
                <a:latin typeface="Aptos" panose="020B0004020202020204" pitchFamily="34" charset="0"/>
                <a:ea typeface="Aptos" panose="020B0004020202020204" pitchFamily="34" charset="0"/>
                <a:cs typeface="Arial" panose="020B0604020202020204" pitchFamily="34" charset="0"/>
              </a:rPr>
              <a:t>Tarcza Antykryzysowa</a:t>
            </a:r>
            <a:r>
              <a:rPr lang="pl-PL" sz="2000" dirty="0">
                <a:latin typeface="Aptos" panose="020B0004020202020204" pitchFamily="34" charset="0"/>
                <a:ea typeface="Aptos" panose="020B0004020202020204" pitchFamily="34" charset="0"/>
                <a:cs typeface="Arial" panose="020B0604020202020204" pitchFamily="34" charset="0"/>
              </a:rPr>
              <a:t>: W odpowiedzi na pandemię COVID-19 rząd polski wdrożył Tarczę Antykryzysową, która zawierała różne formy wsparcia dla przedsiębiorstw, w tym MSP, takie jak pomoc finansowa, odroczenia płatności podatkowych i składek ZUS.</a:t>
            </a:r>
          </a:p>
          <a:p>
            <a:pPr algn="l"/>
            <a:r>
              <a:rPr lang="pl-PL" sz="2000" b="1" dirty="0">
                <a:latin typeface="Aptos" panose="020B0004020202020204" pitchFamily="34" charset="0"/>
                <a:ea typeface="Aptos" panose="020B0004020202020204" pitchFamily="34" charset="0"/>
                <a:cs typeface="Arial" panose="020B0604020202020204" pitchFamily="34" charset="0"/>
              </a:rPr>
              <a:t>Inicjatywy lokalne</a:t>
            </a:r>
            <a:r>
              <a:rPr lang="pl-PL" sz="2000" dirty="0">
                <a:latin typeface="Aptos" panose="020B0004020202020204" pitchFamily="34" charset="0"/>
                <a:ea typeface="Aptos" panose="020B0004020202020204" pitchFamily="34" charset="0"/>
                <a:cs typeface="Arial" panose="020B0604020202020204" pitchFamily="34" charset="0"/>
              </a:rPr>
              <a:t>: W różnych regionach Polski powstają inicjatywy lokalne wspierające przedsiębiorczość, takie jak coworkingi, strefy </a:t>
            </a:r>
            <a:r>
              <a:rPr lang="pl-PL" sz="2000" dirty="0" err="1">
                <a:latin typeface="Aptos" panose="020B0004020202020204" pitchFamily="34" charset="0"/>
                <a:ea typeface="Aptos" panose="020B0004020202020204" pitchFamily="34" charset="0"/>
                <a:cs typeface="Arial" panose="020B0604020202020204" pitchFamily="34" charset="0"/>
              </a:rPr>
              <a:t>startupowe</a:t>
            </a:r>
            <a:r>
              <a:rPr lang="pl-PL" sz="2000" dirty="0">
                <a:latin typeface="Aptos" panose="020B0004020202020204" pitchFamily="34" charset="0"/>
                <a:ea typeface="Aptos" panose="020B0004020202020204" pitchFamily="34" charset="0"/>
                <a:cs typeface="Arial" panose="020B0604020202020204" pitchFamily="34" charset="0"/>
              </a:rPr>
              <a:t> czy kluby biznesowe, które oferują przestrzeń do pracy, wymianę doświadczeń i </a:t>
            </a:r>
            <a:r>
              <a:rPr lang="pl-PL" sz="2000" dirty="0" err="1">
                <a:latin typeface="Aptos" panose="020B0004020202020204" pitchFamily="34" charset="0"/>
                <a:ea typeface="Aptos" panose="020B0004020202020204" pitchFamily="34" charset="0"/>
                <a:cs typeface="Arial" panose="020B0604020202020204" pitchFamily="34" charset="0"/>
              </a:rPr>
              <a:t>networking</a:t>
            </a:r>
            <a:r>
              <a:rPr lang="pl-PL" sz="2000" dirty="0">
                <a:latin typeface="Aptos" panose="020B0004020202020204" pitchFamily="34" charset="0"/>
                <a:ea typeface="Aptos" panose="020B0004020202020204" pitchFamily="34" charset="0"/>
                <a:cs typeface="Arial" panose="020B0604020202020204" pitchFamily="34" charset="0"/>
              </a:rPr>
              <a:t>.</a:t>
            </a:r>
          </a:p>
          <a:p>
            <a:pPr algn="l"/>
            <a:r>
              <a:rPr lang="pl-PL" sz="2000" b="1" dirty="0">
                <a:latin typeface="Aptos" panose="020B0004020202020204" pitchFamily="34" charset="0"/>
                <a:ea typeface="Aptos" panose="020B0004020202020204" pitchFamily="34" charset="0"/>
                <a:cs typeface="Arial" panose="020B0604020202020204" pitchFamily="34" charset="0"/>
              </a:rPr>
              <a:t>Rozwój ekosystemu </a:t>
            </a:r>
            <a:r>
              <a:rPr lang="pl-PL" sz="2000" b="1" dirty="0" err="1">
                <a:latin typeface="Aptos" panose="020B0004020202020204" pitchFamily="34" charset="0"/>
                <a:ea typeface="Aptos" panose="020B0004020202020204" pitchFamily="34" charset="0"/>
                <a:cs typeface="Arial" panose="020B0604020202020204" pitchFamily="34" charset="0"/>
              </a:rPr>
              <a:t>startupowego</a:t>
            </a:r>
            <a:r>
              <a:rPr lang="pl-PL" sz="2000" dirty="0">
                <a:latin typeface="Aptos" panose="020B0004020202020204" pitchFamily="34" charset="0"/>
                <a:ea typeface="Aptos" panose="020B0004020202020204" pitchFamily="34" charset="0"/>
                <a:cs typeface="Arial" panose="020B0604020202020204" pitchFamily="34" charset="0"/>
              </a:rPr>
              <a:t>: Polskie miasta rozwijają swoje ekosystemy </a:t>
            </a:r>
            <a:r>
              <a:rPr lang="pl-PL" sz="2000" dirty="0" err="1">
                <a:latin typeface="Aptos" panose="020B0004020202020204" pitchFamily="34" charset="0"/>
                <a:ea typeface="Aptos" panose="020B0004020202020204" pitchFamily="34" charset="0"/>
                <a:cs typeface="Arial" panose="020B0604020202020204" pitchFamily="34" charset="0"/>
              </a:rPr>
              <a:t>startupowe</a:t>
            </a:r>
            <a:r>
              <a:rPr lang="pl-PL" sz="2000" dirty="0">
                <a:latin typeface="Aptos" panose="020B0004020202020204" pitchFamily="34" charset="0"/>
                <a:ea typeface="Aptos" panose="020B0004020202020204" pitchFamily="34" charset="0"/>
                <a:cs typeface="Arial" panose="020B0604020202020204" pitchFamily="34" charset="0"/>
              </a:rPr>
              <a:t> poprzez organizowanie wydarzeń, konferencji, </a:t>
            </a:r>
            <a:r>
              <a:rPr lang="pl-PL" sz="2000" dirty="0" err="1">
                <a:latin typeface="Aptos" panose="020B0004020202020204" pitchFamily="34" charset="0"/>
                <a:ea typeface="Aptos" panose="020B0004020202020204" pitchFamily="34" charset="0"/>
                <a:cs typeface="Arial" panose="020B0604020202020204" pitchFamily="34" charset="0"/>
              </a:rPr>
              <a:t>hackathonów</a:t>
            </a:r>
            <a:r>
              <a:rPr lang="pl-PL" sz="2000" dirty="0">
                <a:latin typeface="Aptos" panose="020B0004020202020204" pitchFamily="34" charset="0"/>
                <a:ea typeface="Aptos" panose="020B0004020202020204" pitchFamily="34" charset="0"/>
                <a:cs typeface="Arial" panose="020B0604020202020204" pitchFamily="34" charset="0"/>
              </a:rPr>
              <a:t> i spotkań </a:t>
            </a:r>
            <a:r>
              <a:rPr lang="pl-PL" sz="2000" dirty="0" err="1">
                <a:latin typeface="Aptos" panose="020B0004020202020204" pitchFamily="34" charset="0"/>
                <a:ea typeface="Aptos" panose="020B0004020202020204" pitchFamily="34" charset="0"/>
                <a:cs typeface="Arial" panose="020B0604020202020204" pitchFamily="34" charset="0"/>
              </a:rPr>
              <a:t>networkingowych</a:t>
            </a:r>
            <a:r>
              <a:rPr lang="pl-PL" sz="2000" dirty="0">
                <a:latin typeface="Aptos" panose="020B0004020202020204" pitchFamily="34" charset="0"/>
                <a:ea typeface="Aptos" panose="020B0004020202020204" pitchFamily="34" charset="0"/>
                <a:cs typeface="Arial" panose="020B0604020202020204" pitchFamily="34" charset="0"/>
              </a:rPr>
              <a:t>, co sprzyja rozwojowi innowacyjnych przedsiębiorstw.</a:t>
            </a:r>
          </a:p>
          <a:p>
            <a:pPr algn="l"/>
            <a:r>
              <a:rPr lang="pl-PL" sz="2000" b="1" dirty="0">
                <a:latin typeface="Aptos" panose="020B0004020202020204" pitchFamily="34" charset="0"/>
                <a:ea typeface="Aptos" panose="020B0004020202020204" pitchFamily="34" charset="0"/>
                <a:cs typeface="Arial" panose="020B0604020202020204" pitchFamily="34" charset="0"/>
              </a:rPr>
              <a:t>Źródła informacji</a:t>
            </a:r>
            <a:r>
              <a:rPr lang="pl-PL" sz="2000" dirty="0">
                <a:latin typeface="Aptos" panose="020B0004020202020204" pitchFamily="34" charset="0"/>
                <a:ea typeface="Aptos" panose="020B0004020202020204" pitchFamily="34" charset="0"/>
                <a:cs typeface="Arial" panose="020B0604020202020204" pitchFamily="34" charset="0"/>
              </a:rPr>
              <a:t>: Przedsiębiorcy mogą szukać wsparcia na stronach takich jak gov.pl (Tarcza Antykryzysowa), Państwowa Agencja Rozwoju Przedsiębiorczości (PARP) oraz Portal Funduszy Europejskich, gdzie znajdują się informacje dotyczące dostępnych form wsparcia dla MSP.</a:t>
            </a:r>
            <a:endParaRPr lang="pl-PL" sz="20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92331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5016-4558-3AF5-DBE9-5E312A2C50C7}"/>
              </a:ext>
            </a:extLst>
          </p:cNvPr>
          <p:cNvSpPr>
            <a:spLocks noGrp="1"/>
          </p:cNvSpPr>
          <p:nvPr>
            <p:ph type="ctrTitle"/>
          </p:nvPr>
        </p:nvSpPr>
        <p:spPr>
          <a:xfrm>
            <a:off x="-120650" y="0"/>
            <a:ext cx="4673600" cy="1084263"/>
          </a:xfrm>
        </p:spPr>
        <p:txBody>
          <a:bodyPr/>
          <a:lstStyle/>
          <a:p>
            <a:r>
              <a:rPr lang="pl-PL" sz="5400" dirty="0"/>
              <a:t>Agenda</a:t>
            </a:r>
          </a:p>
        </p:txBody>
      </p:sp>
      <p:sp>
        <p:nvSpPr>
          <p:cNvPr id="9" name="pole tekstowe 8">
            <a:extLst>
              <a:ext uri="{FF2B5EF4-FFF2-40B4-BE49-F238E27FC236}">
                <a16:creationId xmlns:a16="http://schemas.microsoft.com/office/drawing/2014/main" id="{70F89D24-E10D-6202-ED16-F543EAC9EAB2}"/>
              </a:ext>
            </a:extLst>
          </p:cNvPr>
          <p:cNvSpPr txBox="1"/>
          <p:nvPr/>
        </p:nvSpPr>
        <p:spPr>
          <a:xfrm>
            <a:off x="1303877" y="1376871"/>
            <a:ext cx="10370630" cy="5293757"/>
          </a:xfrm>
          <a:prstGeom prst="rect">
            <a:avLst/>
          </a:prstGeom>
          <a:noFill/>
        </p:spPr>
        <p:txBody>
          <a:bodyPr wrap="square" rtlCol="0">
            <a:spAutoFit/>
          </a:bodyPr>
          <a:lstStyle/>
          <a:p>
            <a:pPr marL="342900" indent="-342900">
              <a:buFont typeface="+mj-lt"/>
              <a:buAutoNum type="arabicPeriod"/>
            </a:pPr>
            <a:r>
              <a:rPr lang="en-US" sz="2000" dirty="0" err="1"/>
              <a:t>Wprowadzenie</a:t>
            </a:r>
            <a:r>
              <a:rPr lang="en-US" sz="2000" dirty="0"/>
              <a:t> do MSP: </a:t>
            </a:r>
            <a:r>
              <a:rPr lang="en-US" sz="2000" dirty="0" err="1"/>
              <a:t>geneza</a:t>
            </a:r>
            <a:r>
              <a:rPr lang="en-US" sz="2000" dirty="0"/>
              <a:t>, </a:t>
            </a:r>
            <a:r>
              <a:rPr lang="en-US" sz="2000" dirty="0" err="1"/>
              <a:t>definicja</a:t>
            </a:r>
            <a:r>
              <a:rPr lang="en-US" sz="2000" dirty="0"/>
              <a:t>, </a:t>
            </a:r>
            <a:r>
              <a:rPr lang="en-US" sz="2000" dirty="0" err="1"/>
              <a:t>rodzaje</a:t>
            </a:r>
            <a:r>
              <a:rPr lang="en-US" sz="2000" dirty="0"/>
              <a:t>, </a:t>
            </a:r>
            <a:r>
              <a:rPr lang="en-US" sz="2000" dirty="0" err="1"/>
              <a:t>znaczenie</a:t>
            </a:r>
            <a:r>
              <a:rPr lang="en-US" sz="2000" dirty="0"/>
              <a:t> </a:t>
            </a:r>
            <a:r>
              <a:rPr lang="en-US" sz="2000" dirty="0" err="1"/>
              <a:t>dla</a:t>
            </a:r>
            <a:r>
              <a:rPr lang="en-US" sz="2000" dirty="0"/>
              <a:t> </a:t>
            </a:r>
            <a:r>
              <a:rPr lang="en-US" sz="2000" dirty="0" err="1"/>
              <a:t>gospodarki</a:t>
            </a:r>
            <a:r>
              <a:rPr lang="en-US" sz="2000" dirty="0"/>
              <a:t>.</a:t>
            </a:r>
          </a:p>
          <a:p>
            <a:pPr marL="342900" indent="-342900">
              <a:buFont typeface="+mj-lt"/>
              <a:buAutoNum type="arabicPeriod"/>
            </a:pPr>
            <a:r>
              <a:rPr lang="en-US" sz="2000" dirty="0" err="1"/>
              <a:t>Statystyki</a:t>
            </a:r>
            <a:r>
              <a:rPr lang="en-US" sz="2000" dirty="0"/>
              <a:t>, MSP w </a:t>
            </a:r>
            <a:r>
              <a:rPr lang="en-US" sz="2000" dirty="0" err="1"/>
              <a:t>Polsce</a:t>
            </a:r>
            <a:r>
              <a:rPr lang="en-US" sz="2000" dirty="0"/>
              <a:t> </a:t>
            </a:r>
            <a:r>
              <a:rPr lang="en-US" sz="2000" dirty="0" err="1"/>
              <a:t>na</a:t>
            </a:r>
            <a:r>
              <a:rPr lang="en-US" sz="2000" dirty="0"/>
              <a:t> </a:t>
            </a:r>
            <a:r>
              <a:rPr lang="en-US" sz="2000" dirty="0" err="1"/>
              <a:t>tle</a:t>
            </a:r>
            <a:r>
              <a:rPr lang="en-US" sz="2000" dirty="0"/>
              <a:t> </a:t>
            </a:r>
            <a:r>
              <a:rPr lang="en-US" sz="2000" dirty="0" err="1"/>
              <a:t>Europy</a:t>
            </a:r>
            <a:r>
              <a:rPr lang="en-US" sz="2000" dirty="0"/>
              <a:t>.</a:t>
            </a:r>
          </a:p>
          <a:p>
            <a:pPr marL="342900" indent="-342900">
              <a:buFont typeface="+mj-lt"/>
              <a:buAutoNum type="arabicPeriod"/>
            </a:pPr>
            <a:r>
              <a:rPr lang="en-US" sz="2000" dirty="0" err="1"/>
              <a:t>Regulacje</a:t>
            </a:r>
            <a:r>
              <a:rPr lang="en-US" sz="2000" dirty="0"/>
              <a:t> </a:t>
            </a:r>
            <a:r>
              <a:rPr lang="en-US" sz="2000" dirty="0" err="1"/>
              <a:t>prawne</a:t>
            </a:r>
            <a:r>
              <a:rPr lang="en-US" sz="2000" dirty="0"/>
              <a:t>.</a:t>
            </a:r>
          </a:p>
          <a:p>
            <a:pPr marL="342900" indent="-342900">
              <a:buFont typeface="+mj-lt"/>
              <a:buAutoNum type="arabicPeriod"/>
            </a:pPr>
            <a:r>
              <a:rPr lang="en-US" sz="2000" dirty="0" err="1"/>
              <a:t>Środowisko</a:t>
            </a:r>
            <a:r>
              <a:rPr lang="en-US" sz="2000" dirty="0"/>
              <a:t> </a:t>
            </a:r>
            <a:r>
              <a:rPr lang="en-US" sz="2000" dirty="0" err="1"/>
              <a:t>biznesowe</a:t>
            </a:r>
            <a:r>
              <a:rPr lang="en-US" sz="2000" dirty="0"/>
              <a:t> </a:t>
            </a:r>
            <a:r>
              <a:rPr lang="en-US" sz="2000" dirty="0" err="1"/>
              <a:t>dla</a:t>
            </a:r>
            <a:r>
              <a:rPr lang="en-US" sz="2000" dirty="0"/>
              <a:t> MSP.</a:t>
            </a:r>
          </a:p>
          <a:p>
            <a:pPr marL="342900" indent="-342900">
              <a:buFont typeface="+mj-lt"/>
              <a:buAutoNum type="arabicPeriod"/>
            </a:pPr>
            <a:r>
              <a:rPr lang="en-US" sz="2000" dirty="0"/>
              <a:t>Rola w </a:t>
            </a:r>
            <a:r>
              <a:rPr lang="en-US" sz="2000" dirty="0" err="1"/>
              <a:t>eksporcie</a:t>
            </a:r>
            <a:r>
              <a:rPr lang="en-US" sz="2000" dirty="0"/>
              <a:t>, </a:t>
            </a:r>
            <a:r>
              <a:rPr lang="en-US" sz="2000" dirty="0" err="1"/>
              <a:t>internacjonalizacja</a:t>
            </a:r>
            <a:r>
              <a:rPr lang="en-US" sz="2000" dirty="0"/>
              <a:t>.</a:t>
            </a:r>
          </a:p>
          <a:p>
            <a:pPr marL="342900" indent="-342900">
              <a:buFont typeface="+mj-lt"/>
              <a:buAutoNum type="arabicPeriod"/>
            </a:pPr>
            <a:r>
              <a:rPr lang="en-US" sz="2000" dirty="0" err="1"/>
              <a:t>Formy</a:t>
            </a:r>
            <a:r>
              <a:rPr lang="en-US" sz="2000" dirty="0"/>
              <a:t> </a:t>
            </a:r>
            <a:r>
              <a:rPr lang="en-US" sz="2000" dirty="0" err="1"/>
              <a:t>wsparcia</a:t>
            </a:r>
            <a:r>
              <a:rPr lang="en-US" sz="2000" dirty="0"/>
              <a:t> </a:t>
            </a:r>
            <a:r>
              <a:rPr lang="en-US" sz="2000" dirty="0" err="1"/>
              <a:t>dla</a:t>
            </a:r>
            <a:r>
              <a:rPr lang="en-US" sz="2000" dirty="0"/>
              <a:t> MSP.</a:t>
            </a:r>
          </a:p>
          <a:p>
            <a:pPr marL="342900" indent="-342900">
              <a:buFont typeface="+mj-lt"/>
              <a:buAutoNum type="arabicPeriod"/>
            </a:pPr>
            <a:r>
              <a:rPr lang="en-US" sz="2000" dirty="0" err="1"/>
              <a:t>Bariery</a:t>
            </a:r>
            <a:r>
              <a:rPr lang="en-US" sz="2000" dirty="0"/>
              <a:t> </a:t>
            </a:r>
            <a:r>
              <a:rPr lang="en-US" sz="2000" dirty="0" err="1"/>
              <a:t>dla</a:t>
            </a:r>
            <a:r>
              <a:rPr lang="en-US" sz="2000" dirty="0"/>
              <a:t> </a:t>
            </a:r>
            <a:r>
              <a:rPr lang="en-US" sz="2000" dirty="0" err="1"/>
              <a:t>rozwoju</a:t>
            </a:r>
            <a:r>
              <a:rPr lang="en-US" sz="2000" dirty="0"/>
              <a:t> MSP.</a:t>
            </a:r>
          </a:p>
          <a:p>
            <a:pPr marL="342900" indent="-342900">
              <a:buFont typeface="+mj-lt"/>
              <a:buAutoNum type="arabicPeriod"/>
            </a:pPr>
            <a:r>
              <a:rPr lang="en-US" sz="2000" dirty="0" err="1"/>
              <a:t>Wpływ</a:t>
            </a:r>
            <a:r>
              <a:rPr lang="en-US" sz="2000" dirty="0"/>
              <a:t> </a:t>
            </a:r>
            <a:r>
              <a:rPr lang="en-US" sz="2000" dirty="0" err="1"/>
              <a:t>pandemii</a:t>
            </a:r>
            <a:r>
              <a:rPr lang="en-US" sz="2000" dirty="0"/>
              <a:t> COVID-19 </a:t>
            </a:r>
            <a:r>
              <a:rPr lang="en-US" sz="2000" dirty="0" err="1"/>
              <a:t>i</a:t>
            </a:r>
            <a:r>
              <a:rPr lang="en-US" sz="2000" dirty="0"/>
              <a:t> </a:t>
            </a:r>
            <a:r>
              <a:rPr lang="en-US" sz="2000" dirty="0" err="1"/>
              <a:t>wojny</a:t>
            </a:r>
            <a:r>
              <a:rPr lang="en-US" sz="2000" dirty="0"/>
              <a:t> </a:t>
            </a:r>
            <a:r>
              <a:rPr lang="en-US" sz="2000" dirty="0" err="1"/>
              <a:t>na</a:t>
            </a:r>
            <a:r>
              <a:rPr lang="en-US" sz="2000" dirty="0"/>
              <a:t> </a:t>
            </a:r>
            <a:r>
              <a:rPr lang="en-US" sz="2000" dirty="0" err="1"/>
              <a:t>Ukrainie</a:t>
            </a:r>
            <a:r>
              <a:rPr lang="en-US" sz="2000" dirty="0"/>
              <a:t> </a:t>
            </a:r>
            <a:r>
              <a:rPr lang="en-US" sz="2000" dirty="0" err="1"/>
              <a:t>na</a:t>
            </a:r>
            <a:r>
              <a:rPr lang="en-US" sz="2000" dirty="0"/>
              <a:t> </a:t>
            </a:r>
            <a:r>
              <a:rPr lang="en-US" sz="2000" dirty="0" err="1"/>
              <a:t>sektor</a:t>
            </a:r>
            <a:r>
              <a:rPr lang="en-US" sz="2000" dirty="0"/>
              <a:t> MSP.</a:t>
            </a:r>
          </a:p>
          <a:p>
            <a:pPr marL="342900" indent="-342900">
              <a:buFont typeface="+mj-lt"/>
              <a:buAutoNum type="arabicPeriod"/>
            </a:pPr>
            <a:r>
              <a:rPr lang="en-US" sz="2000" dirty="0" err="1"/>
              <a:t>Innowacyjność</a:t>
            </a:r>
            <a:r>
              <a:rPr lang="en-US" sz="2000" dirty="0"/>
              <a:t> </a:t>
            </a:r>
            <a:r>
              <a:rPr lang="en-US" sz="2000" dirty="0" err="1"/>
              <a:t>jako</a:t>
            </a:r>
            <a:r>
              <a:rPr lang="en-US" sz="2000" dirty="0"/>
              <a:t> </a:t>
            </a:r>
            <a:r>
              <a:rPr lang="en-US" sz="2000" dirty="0" err="1"/>
              <a:t>czynnik</a:t>
            </a:r>
            <a:r>
              <a:rPr lang="en-US" sz="2000" dirty="0"/>
              <a:t> </a:t>
            </a:r>
            <a:r>
              <a:rPr lang="en-US" sz="2000" dirty="0" err="1"/>
              <a:t>rozwoju</a:t>
            </a:r>
            <a:r>
              <a:rPr lang="en-US" sz="2000" dirty="0"/>
              <a:t> MSP.</a:t>
            </a:r>
          </a:p>
          <a:p>
            <a:pPr marL="342900" indent="-342900">
              <a:buFont typeface="+mj-lt"/>
              <a:buAutoNum type="arabicPeriod"/>
            </a:pPr>
            <a:r>
              <a:rPr lang="en-US" sz="2000" dirty="0"/>
              <a:t> </a:t>
            </a:r>
            <a:r>
              <a:rPr lang="en-US" sz="2000" dirty="0" err="1"/>
              <a:t>Technologie</a:t>
            </a:r>
            <a:r>
              <a:rPr lang="en-US" sz="2000" dirty="0"/>
              <a:t> w MSP.</a:t>
            </a:r>
          </a:p>
          <a:p>
            <a:pPr marL="342900" indent="-342900">
              <a:buFont typeface="+mj-lt"/>
              <a:buAutoNum type="arabicPeriod"/>
            </a:pPr>
            <a:r>
              <a:rPr lang="en-US" sz="2000" dirty="0"/>
              <a:t> </a:t>
            </a:r>
            <a:r>
              <a:rPr lang="en-US" sz="2000" dirty="0" err="1"/>
              <a:t>Transformacja</a:t>
            </a:r>
            <a:r>
              <a:rPr lang="en-US" sz="2000" dirty="0"/>
              <a:t> </a:t>
            </a:r>
            <a:r>
              <a:rPr lang="en-US" sz="2000" dirty="0" err="1"/>
              <a:t>cyfrowa</a:t>
            </a:r>
            <a:r>
              <a:rPr lang="en-US" sz="2000" dirty="0"/>
              <a:t> </a:t>
            </a:r>
            <a:r>
              <a:rPr lang="en-US" sz="2000" dirty="0" err="1"/>
              <a:t>i</a:t>
            </a:r>
            <a:r>
              <a:rPr lang="en-US" sz="2000" dirty="0"/>
              <a:t> </a:t>
            </a:r>
            <a:r>
              <a:rPr lang="en-US" sz="2000" dirty="0" err="1"/>
              <a:t>ekologiczna</a:t>
            </a:r>
            <a:r>
              <a:rPr lang="en-US" sz="2000" dirty="0"/>
              <a:t>.</a:t>
            </a:r>
          </a:p>
          <a:p>
            <a:pPr marL="342900" indent="-342900">
              <a:buFont typeface="+mj-lt"/>
              <a:buAutoNum type="arabicPeriod"/>
            </a:pPr>
            <a:r>
              <a:rPr lang="en-US" sz="2000" dirty="0"/>
              <a:t> </a:t>
            </a:r>
            <a:r>
              <a:rPr lang="en-US" sz="2000" dirty="0" err="1"/>
              <a:t>Przedsiębiorczość</a:t>
            </a:r>
            <a:r>
              <a:rPr lang="en-US" sz="2000" dirty="0"/>
              <a:t> w </a:t>
            </a:r>
            <a:r>
              <a:rPr lang="en-US" sz="2000" dirty="0" err="1"/>
              <a:t>Polsce</a:t>
            </a:r>
            <a:r>
              <a:rPr lang="en-US" sz="2000" dirty="0"/>
              <a:t>.</a:t>
            </a:r>
          </a:p>
          <a:p>
            <a:pPr marL="342900" indent="-342900">
              <a:buFont typeface="+mj-lt"/>
              <a:buAutoNum type="arabicPeriod"/>
            </a:pPr>
            <a:r>
              <a:rPr lang="en-US" sz="2000" dirty="0"/>
              <a:t> </a:t>
            </a:r>
            <a:r>
              <a:rPr lang="en-US" sz="2000" dirty="0" err="1"/>
              <a:t>Czynniki</a:t>
            </a:r>
            <a:r>
              <a:rPr lang="en-US" sz="2000" dirty="0"/>
              <a:t> </a:t>
            </a:r>
            <a:r>
              <a:rPr lang="en-US" sz="2000" dirty="0" err="1"/>
              <a:t>społeczne</a:t>
            </a:r>
            <a:r>
              <a:rPr lang="en-US" sz="2000" dirty="0"/>
              <a:t> – </a:t>
            </a:r>
            <a:r>
              <a:rPr lang="en-US" sz="2000" dirty="0" err="1"/>
              <a:t>rola</a:t>
            </a:r>
            <a:r>
              <a:rPr lang="en-US" sz="2000" dirty="0"/>
              <a:t> </a:t>
            </a:r>
            <a:r>
              <a:rPr lang="en-US" sz="2000" dirty="0" err="1"/>
              <a:t>organizacji</a:t>
            </a:r>
            <a:r>
              <a:rPr lang="en-US" sz="2000" dirty="0"/>
              <a:t> </a:t>
            </a:r>
            <a:r>
              <a:rPr lang="en-US" sz="2000" dirty="0" err="1"/>
              <a:t>pozarządowych</a:t>
            </a:r>
            <a:r>
              <a:rPr lang="en-US" sz="2000" dirty="0"/>
              <a:t>, </a:t>
            </a:r>
            <a:r>
              <a:rPr lang="en-US" sz="2000" dirty="0" err="1"/>
              <a:t>networkingu</a:t>
            </a:r>
            <a:r>
              <a:rPr lang="en-US" sz="2000" dirty="0"/>
              <a:t>.</a:t>
            </a:r>
          </a:p>
          <a:p>
            <a:pPr marL="342900" indent="-342900">
              <a:buFont typeface="+mj-lt"/>
              <a:buAutoNum type="arabicPeriod"/>
            </a:pPr>
            <a:r>
              <a:rPr lang="en-US" sz="2000" dirty="0"/>
              <a:t> Rola w </a:t>
            </a:r>
            <a:r>
              <a:rPr lang="en-US" sz="2000" dirty="0" err="1"/>
              <a:t>kobiet</a:t>
            </a:r>
            <a:r>
              <a:rPr lang="en-US" sz="2000" dirty="0"/>
              <a:t> w </a:t>
            </a:r>
            <a:r>
              <a:rPr lang="en-US" sz="2000" dirty="0" err="1"/>
              <a:t>rozwoju</a:t>
            </a:r>
            <a:r>
              <a:rPr lang="en-US" sz="2000" dirty="0"/>
              <a:t> MSP.</a:t>
            </a:r>
          </a:p>
          <a:p>
            <a:pPr marL="342900" indent="-342900">
              <a:buFont typeface="+mj-lt"/>
              <a:buAutoNum type="arabicPeriod"/>
            </a:pPr>
            <a:r>
              <a:rPr lang="en-US" sz="2000" dirty="0"/>
              <a:t> </a:t>
            </a:r>
            <a:r>
              <a:rPr lang="en-US" sz="2000" dirty="0" err="1"/>
              <a:t>Aktualne</a:t>
            </a:r>
            <a:r>
              <a:rPr lang="en-US" sz="2000" dirty="0"/>
              <a:t> </a:t>
            </a:r>
            <a:r>
              <a:rPr lang="en-US" sz="2000" dirty="0" err="1"/>
              <a:t>wyzwania</a:t>
            </a:r>
            <a:r>
              <a:rPr lang="en-US" sz="2000" dirty="0"/>
              <a:t> </a:t>
            </a:r>
            <a:r>
              <a:rPr lang="en-US" sz="2000" dirty="0" err="1"/>
              <a:t>i</a:t>
            </a:r>
            <a:r>
              <a:rPr lang="en-US" sz="2000" dirty="0"/>
              <a:t> </a:t>
            </a:r>
            <a:r>
              <a:rPr lang="en-US" sz="2000" dirty="0" err="1"/>
              <a:t>obawy</a:t>
            </a:r>
            <a:r>
              <a:rPr lang="en-US" sz="2000" dirty="0"/>
              <a:t> </a:t>
            </a:r>
            <a:r>
              <a:rPr lang="en-US" sz="2000" dirty="0" err="1"/>
              <a:t>przedsiębiorców</a:t>
            </a:r>
            <a:r>
              <a:rPr lang="en-US" sz="2000" dirty="0"/>
              <a:t>.</a:t>
            </a:r>
          </a:p>
          <a:p>
            <a:pPr marL="342900" indent="-342900">
              <a:buFont typeface="+mj-lt"/>
              <a:buAutoNum type="arabicPeriod"/>
            </a:pPr>
            <a:r>
              <a:rPr lang="en-US" sz="2000" dirty="0"/>
              <a:t> </a:t>
            </a:r>
            <a:r>
              <a:rPr lang="en-US" sz="2000" dirty="0" err="1"/>
              <a:t>Podsumowanie</a:t>
            </a:r>
            <a:r>
              <a:rPr lang="en-US" sz="2000" dirty="0"/>
              <a:t>.</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89223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128464-802A-7318-FDCE-939978970B1F}"/>
              </a:ext>
            </a:extLst>
          </p:cNvPr>
          <p:cNvSpPr>
            <a:spLocks noGrp="1"/>
          </p:cNvSpPr>
          <p:nvPr>
            <p:ph type="ctrTitle"/>
          </p:nvPr>
        </p:nvSpPr>
        <p:spPr>
          <a:xfrm>
            <a:off x="0" y="0"/>
            <a:ext cx="8191500" cy="909637"/>
          </a:xfrm>
        </p:spPr>
        <p:txBody>
          <a:bodyPr/>
          <a:lstStyle/>
          <a:p>
            <a:r>
              <a:rPr lang="pl-PL" dirty="0">
                <a:effectLst/>
                <a:latin typeface="Aptos" panose="020B0004020202020204" pitchFamily="34" charset="0"/>
                <a:ea typeface="Aptos" panose="020B0004020202020204" pitchFamily="34" charset="0"/>
                <a:cs typeface="Arial" panose="020B0604020202020204" pitchFamily="34" charset="0"/>
              </a:rPr>
              <a:t>Dostęp do finansowania</a:t>
            </a:r>
            <a:endParaRPr lang="pl-PL" dirty="0"/>
          </a:p>
        </p:txBody>
      </p:sp>
      <p:sp>
        <p:nvSpPr>
          <p:cNvPr id="3" name="Podtytuł 2">
            <a:extLst>
              <a:ext uri="{FF2B5EF4-FFF2-40B4-BE49-F238E27FC236}">
                <a16:creationId xmlns:a16="http://schemas.microsoft.com/office/drawing/2014/main" id="{E4984015-99FB-3AF4-FBFF-B60EF36FE0D2}"/>
              </a:ext>
            </a:extLst>
          </p:cNvPr>
          <p:cNvSpPr>
            <a:spLocks noGrp="1"/>
          </p:cNvSpPr>
          <p:nvPr>
            <p:ph type="subTitle" idx="1"/>
          </p:nvPr>
        </p:nvSpPr>
        <p:spPr>
          <a:xfrm>
            <a:off x="87086" y="974952"/>
            <a:ext cx="3447143" cy="3495448"/>
          </a:xfrm>
        </p:spPr>
        <p:txBody>
          <a:bodyPr/>
          <a:lstStyle/>
          <a:p>
            <a:pPr algn="l">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1. Finansowanie zewnętrzne</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Bankowe kredyty inwestycyjne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Długoterminowe pożyczki na finansowanie większych inwestycji.</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Wymagania: Wysokie zabezpieczenia, historia kredytowa.</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Duże kwoty finansowania, stałe oprocentowanie.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Ryzyko zadłużenia, wymóg zabezpieczeń.</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Leasing</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Popularna forma finansowania zakupu sprzętu lub pojazdów.</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Nie wymaga zabezpieczeń jak w przypadku kredytów, koszty są rozkładane w czasie.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Całkowity koszt leasingu może przekroczyć wartość zakupionego dobra.</a:t>
            </a:r>
          </a:p>
          <a:p>
            <a:pPr algn="l">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a:p>
            <a:pPr algn="l"/>
            <a:endParaRPr lang="pl-PL" sz="1200" dirty="0"/>
          </a:p>
        </p:txBody>
      </p:sp>
      <p:sp>
        <p:nvSpPr>
          <p:cNvPr id="5" name="pole tekstowe 4">
            <a:extLst>
              <a:ext uri="{FF2B5EF4-FFF2-40B4-BE49-F238E27FC236}">
                <a16:creationId xmlns:a16="http://schemas.microsoft.com/office/drawing/2014/main" id="{BD776742-2363-5AFC-0AD6-FE1F2D590237}"/>
              </a:ext>
            </a:extLst>
          </p:cNvPr>
          <p:cNvSpPr txBox="1"/>
          <p:nvPr/>
        </p:nvSpPr>
        <p:spPr>
          <a:xfrm>
            <a:off x="4753428" y="909637"/>
            <a:ext cx="2569029" cy="5882380"/>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2. Finansowanie publiczne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Dotacje z Unii Europejskiej</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Granty na rozwój, innowacje, szkolenia.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Wymagania: Złożone procedury aplikacyjne, zgodność projektu z celami UE.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Nie trzeba zwracać, wspiera innowacyjność.</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Długi czas oczekiwania, wymóg współfinansowania.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a:t>
            </a:r>
            <a:endParaRPr lang="en-GB" sz="12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Wsparcie z Polskiego Funduszu Rozwoju</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Programy pożyczkowe i gwarancje kredytowe.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Ułatwia dostęp do finansowania bankowego, mniejsze ryzyko dla banku.</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Nadal wymaga częściowego zabezpieczenia pożyczki.</a:t>
            </a:r>
          </a:p>
        </p:txBody>
      </p:sp>
      <p:sp>
        <p:nvSpPr>
          <p:cNvPr id="6" name="pole tekstowe 5">
            <a:extLst>
              <a:ext uri="{FF2B5EF4-FFF2-40B4-BE49-F238E27FC236}">
                <a16:creationId xmlns:a16="http://schemas.microsoft.com/office/drawing/2014/main" id="{A7CEAD3A-A9EF-92B9-85B8-5F4270FD3B71}"/>
              </a:ext>
            </a:extLst>
          </p:cNvPr>
          <p:cNvSpPr txBox="1"/>
          <p:nvPr/>
        </p:nvSpPr>
        <p:spPr>
          <a:xfrm>
            <a:off x="8751375" y="733053"/>
            <a:ext cx="2728685" cy="5252464"/>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3. Finansowanie prywatne</a:t>
            </a:r>
          </a:p>
          <a:p>
            <a:pPr marL="171450" indent="-171450">
              <a:lnSpc>
                <a:spcPct val="115000"/>
              </a:lnSpc>
              <a:spcAft>
                <a:spcPts val="800"/>
              </a:spcAft>
              <a:buFont typeface="Arial" panose="020B0604020202020204" pitchFamily="34" charset="0"/>
              <a:buChar char="•"/>
            </a:pPr>
            <a:r>
              <a:rPr lang="en-GB" sz="1200" dirty="0">
                <a:effectLst/>
                <a:latin typeface="Aptos" panose="020B0004020202020204" pitchFamily="34" charset="0"/>
                <a:ea typeface="Aptos" panose="020B0004020202020204" pitchFamily="34" charset="0"/>
                <a:cs typeface="Arial" panose="020B0604020202020204" pitchFamily="34" charset="0"/>
              </a:rPr>
              <a:t>Business angels i venture capital</a:t>
            </a:r>
            <a:endParaRPr lang="pl-PL" sz="12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r>
              <a:rPr lang="en-GB" sz="1200" dirty="0">
                <a:effectLst/>
                <a:latin typeface="Aptos" panose="020B0004020202020204" pitchFamily="34" charset="0"/>
                <a:ea typeface="Aptos" panose="020B0004020202020204" pitchFamily="34" charset="0"/>
                <a:cs typeface="Arial" panose="020B0604020202020204" pitchFamily="34" charset="0"/>
              </a:rPr>
              <a:t> </a:t>
            </a:r>
            <a:r>
              <a:rPr lang="pl-PL" sz="1200" dirty="0">
                <a:effectLst/>
                <a:latin typeface="Aptos" panose="020B0004020202020204" pitchFamily="34" charset="0"/>
                <a:ea typeface="Aptos" panose="020B0004020202020204" pitchFamily="34" charset="0"/>
                <a:cs typeface="Arial" panose="020B0604020202020204" pitchFamily="34" charset="0"/>
              </a:rPr>
              <a:t>Opis: Inwestycje kapitałowe w zamian za udziały w przedsiębiorstwie.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Dostęp do kapitału i wiedzy biznesowej.</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Udział inwestorów w zarządzaniu, rozcieńczenie udziałów właściciela.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Crowdfunding</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Zbieranie środków na określony projekt od wielu inwestorów, zwykle poprzez platformy internetowe.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Możliwość pozyskania środków bez tradycyjnych zabezpieczeń.</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Potrzeba przekonującej kampanii, wysokie ryzyko niepowodzenia.</a:t>
            </a:r>
          </a:p>
        </p:txBody>
      </p:sp>
      <p:pic>
        <p:nvPicPr>
          <p:cNvPr id="10" name="Obraz 9" descr="Obraz zawierający gwiazda, Jaskrawoniebieski, żółty, Majorelle blue&#10;&#10;Opis wygenerowany automatycznie">
            <a:extLst>
              <a:ext uri="{FF2B5EF4-FFF2-40B4-BE49-F238E27FC236}">
                <a16:creationId xmlns:a16="http://schemas.microsoft.com/office/drawing/2014/main" id="{17657324-F629-9094-1724-754FD52CD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133" y="1342756"/>
            <a:ext cx="1215736" cy="764269"/>
          </a:xfrm>
          <a:prstGeom prst="rect">
            <a:avLst/>
          </a:prstGeom>
        </p:spPr>
      </p:pic>
      <p:pic>
        <p:nvPicPr>
          <p:cNvPr id="12" name="Obraz 11" descr="Obraz zawierający tekst, Czcionka, logo, symbol&#10;&#10;Opis wygenerowany automatycznie">
            <a:extLst>
              <a:ext uri="{FF2B5EF4-FFF2-40B4-BE49-F238E27FC236}">
                <a16:creationId xmlns:a16="http://schemas.microsoft.com/office/drawing/2014/main" id="{BFBA2051-E934-FC97-D51A-CC031FC55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346" y="3791099"/>
            <a:ext cx="1880978" cy="657366"/>
          </a:xfrm>
          <a:prstGeom prst="rect">
            <a:avLst/>
          </a:prstGeom>
        </p:spPr>
      </p:pic>
      <p:pic>
        <p:nvPicPr>
          <p:cNvPr id="14" name="Obraz 13">
            <a:extLst>
              <a:ext uri="{FF2B5EF4-FFF2-40B4-BE49-F238E27FC236}">
                <a16:creationId xmlns:a16="http://schemas.microsoft.com/office/drawing/2014/main" id="{24A8E21F-7292-8C8A-E174-05285165F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622" y="1075511"/>
            <a:ext cx="1222019" cy="1146095"/>
          </a:xfrm>
          <a:prstGeom prst="rect">
            <a:avLst/>
          </a:prstGeom>
        </p:spPr>
      </p:pic>
      <p:pic>
        <p:nvPicPr>
          <p:cNvPr id="16" name="Obraz 15" descr="Obraz zawierający symbol, klucz, design, narzędzie&#10;&#10;Opis wygenerowany automatycznie">
            <a:extLst>
              <a:ext uri="{FF2B5EF4-FFF2-40B4-BE49-F238E27FC236}">
                <a16:creationId xmlns:a16="http://schemas.microsoft.com/office/drawing/2014/main" id="{DA4BA7AD-F2A6-6E04-9698-6F4BB8F24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859" y="4636274"/>
            <a:ext cx="1357782" cy="1349243"/>
          </a:xfrm>
          <a:prstGeom prst="rect">
            <a:avLst/>
          </a:prstGeom>
        </p:spPr>
      </p:pic>
      <p:pic>
        <p:nvPicPr>
          <p:cNvPr id="18" name="Obraz 17" descr="Obraz zawierający krąg, kreskówka, Grafika, clipart&#10;&#10;Opis wygenerowany automatycznie">
            <a:extLst>
              <a:ext uri="{FF2B5EF4-FFF2-40B4-BE49-F238E27FC236}">
                <a16:creationId xmlns:a16="http://schemas.microsoft.com/office/drawing/2014/main" id="{857AB82E-8A52-058B-ACA9-F53786D4A9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2473" y="5652216"/>
            <a:ext cx="781343" cy="666601"/>
          </a:xfrm>
          <a:prstGeom prst="rect">
            <a:avLst/>
          </a:prstGeom>
        </p:spPr>
      </p:pic>
      <p:pic>
        <p:nvPicPr>
          <p:cNvPr id="20" name="Obraz 19" descr="Obraz zawierający symbol, tekst, wieszak&#10;&#10;Opis wygenerowany automatycznie">
            <a:extLst>
              <a:ext uri="{FF2B5EF4-FFF2-40B4-BE49-F238E27FC236}">
                <a16:creationId xmlns:a16="http://schemas.microsoft.com/office/drawing/2014/main" id="{087BA4DF-AB80-84BF-627F-D2A721CE8C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5717" y="2939044"/>
            <a:ext cx="927428" cy="840482"/>
          </a:xfrm>
          <a:prstGeom prst="rect">
            <a:avLst/>
          </a:prstGeom>
        </p:spPr>
      </p:pic>
    </p:spTree>
    <p:extLst>
      <p:ext uri="{BB962C8B-B14F-4D97-AF65-F5344CB8AC3E}">
        <p14:creationId xmlns:p14="http://schemas.microsoft.com/office/powerpoint/2010/main" val="303310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CA0A8-1892-C35B-CA9A-C74CCAE3C710}"/>
              </a:ext>
            </a:extLst>
          </p:cNvPr>
          <p:cNvSpPr>
            <a:spLocks noGrp="1"/>
          </p:cNvSpPr>
          <p:nvPr>
            <p:ph type="ctrTitle"/>
          </p:nvPr>
        </p:nvSpPr>
        <p:spPr>
          <a:xfrm>
            <a:off x="8802893" y="186744"/>
            <a:ext cx="3262525" cy="1320084"/>
          </a:xfrm>
        </p:spPr>
        <p:txBody>
          <a:bodyPr/>
          <a:lstStyle/>
          <a:p>
            <a:r>
              <a:rPr lang="en-GB" sz="4000" dirty="0"/>
              <a:t>Finansowanie  MSP w </a:t>
            </a:r>
            <a:r>
              <a:rPr lang="en-GB" sz="4000" dirty="0" err="1"/>
              <a:t>Plsce</a:t>
            </a:r>
            <a:r>
              <a:rPr lang="en-GB" sz="4000" dirty="0"/>
              <a:t> </a:t>
            </a:r>
            <a:endParaRPr lang="pl-PL" sz="4000" dirty="0"/>
          </a:p>
        </p:txBody>
      </p:sp>
      <p:sp>
        <p:nvSpPr>
          <p:cNvPr id="3" name="Podtytuł 2">
            <a:extLst>
              <a:ext uri="{FF2B5EF4-FFF2-40B4-BE49-F238E27FC236}">
                <a16:creationId xmlns:a16="http://schemas.microsoft.com/office/drawing/2014/main" id="{93F34497-C955-A15E-F8EE-0BAB6844D8C5}"/>
              </a:ext>
            </a:extLst>
          </p:cNvPr>
          <p:cNvSpPr>
            <a:spLocks noGrp="1"/>
          </p:cNvSpPr>
          <p:nvPr>
            <p:ph type="subTitle" idx="1"/>
          </p:nvPr>
        </p:nvSpPr>
        <p:spPr>
          <a:xfrm>
            <a:off x="3047999" y="5201897"/>
            <a:ext cx="9144000" cy="1655762"/>
          </a:xfrm>
        </p:spPr>
        <p:txBody>
          <a:bodyPr/>
          <a:lstStyle/>
          <a:p>
            <a:endParaRPr lang="pl-PL" dirty="0"/>
          </a:p>
        </p:txBody>
      </p:sp>
      <p:pic>
        <p:nvPicPr>
          <p:cNvPr id="2054" name="Picture 6">
            <a:extLst>
              <a:ext uri="{FF2B5EF4-FFF2-40B4-BE49-F238E27FC236}">
                <a16:creationId xmlns:a16="http://schemas.microsoft.com/office/drawing/2014/main" id="{9DE26646-6CBB-8951-CDAD-D1652443D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1" y="3989074"/>
            <a:ext cx="12080875" cy="2767326"/>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tekst, zrzut ekranu, diagram, design&#10;&#10;Opis wygenerowany automatycznie">
            <a:extLst>
              <a:ext uri="{FF2B5EF4-FFF2-40B4-BE49-F238E27FC236}">
                <a16:creationId xmlns:a16="http://schemas.microsoft.com/office/drawing/2014/main" id="{BCDF0E4A-852A-4818-5A34-5D44304A3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515"/>
            <a:ext cx="8731875" cy="3937559"/>
          </a:xfrm>
          <a:prstGeom prst="rect">
            <a:avLst/>
          </a:prstGeom>
        </p:spPr>
      </p:pic>
    </p:spTree>
    <p:extLst>
      <p:ext uri="{BB962C8B-B14F-4D97-AF65-F5344CB8AC3E}">
        <p14:creationId xmlns:p14="http://schemas.microsoft.com/office/powerpoint/2010/main" val="218529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BF122B-BA55-807F-04FE-D8C5046182F3}"/>
              </a:ext>
            </a:extLst>
          </p:cNvPr>
          <p:cNvSpPr>
            <a:spLocks noGrp="1"/>
          </p:cNvSpPr>
          <p:nvPr>
            <p:ph type="ctrTitle"/>
          </p:nvPr>
        </p:nvSpPr>
        <p:spPr>
          <a:xfrm>
            <a:off x="227923" y="287931"/>
            <a:ext cx="8003032" cy="1179576"/>
          </a:xfrm>
        </p:spPr>
        <p:txBody>
          <a:bodyPr/>
          <a:lstStyle/>
          <a:p>
            <a:r>
              <a:rPr lang="en-US" sz="5400" dirty="0" err="1">
                <a:effectLst/>
                <a:latin typeface="Aptos" panose="020B0004020202020204" pitchFamily="34" charset="0"/>
                <a:ea typeface="Aptos" panose="020B0004020202020204" pitchFamily="34" charset="0"/>
                <a:cs typeface="Arial" panose="020B0604020202020204" pitchFamily="34" charset="0"/>
              </a:rPr>
              <a:t>Wsparcie</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pl-PL" sz="5400" dirty="0">
                <a:effectLst/>
                <a:latin typeface="Aptos" panose="020B0004020202020204" pitchFamily="34" charset="0"/>
                <a:ea typeface="Aptos" panose="020B0004020202020204" pitchFamily="34" charset="0"/>
                <a:cs typeface="Arial" panose="020B0604020202020204" pitchFamily="34" charset="0"/>
              </a:rPr>
              <a:t>unijne dla MSP</a:t>
            </a:r>
            <a:endParaRPr lang="pl-PL" sz="5400" dirty="0"/>
          </a:p>
        </p:txBody>
      </p:sp>
      <p:sp>
        <p:nvSpPr>
          <p:cNvPr id="3" name="Podtytuł 2">
            <a:extLst>
              <a:ext uri="{FF2B5EF4-FFF2-40B4-BE49-F238E27FC236}">
                <a16:creationId xmlns:a16="http://schemas.microsoft.com/office/drawing/2014/main" id="{F1E62837-E435-F4A8-8A0F-873FA4517422}"/>
              </a:ext>
            </a:extLst>
          </p:cNvPr>
          <p:cNvSpPr>
            <a:spLocks noGrp="1"/>
          </p:cNvSpPr>
          <p:nvPr>
            <p:ph type="subTitle" idx="1"/>
          </p:nvPr>
        </p:nvSpPr>
        <p:spPr>
          <a:xfrm>
            <a:off x="118072" y="2029445"/>
            <a:ext cx="2329561" cy="3234168"/>
          </a:xfrm>
        </p:spPr>
        <p:txBody>
          <a:bodyPr/>
          <a:lstStyle/>
          <a:p>
            <a:pPr algn="l">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Cele wsparcia</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Zapewnienie uczciwej konkurencji</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Popieranie eksportu</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Liberalizacja i harmonizacja prawa</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Popieranie inwestycji</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Uproszczenie systemu podatkowego</a:t>
            </a:r>
          </a:p>
          <a:p>
            <a:pPr algn="l"/>
            <a:endParaRPr lang="pl-PL" sz="1200" dirty="0">
              <a:effectLst/>
              <a:latin typeface="Aptos" panose="020B0004020202020204" pitchFamily="34" charset="0"/>
              <a:ea typeface="Aptos" panose="020B0004020202020204" pitchFamily="34" charset="0"/>
              <a:cs typeface="Arial" panose="020B0604020202020204" pitchFamily="34" charset="0"/>
            </a:endParaRPr>
          </a:p>
          <a:p>
            <a:pPr algn="l"/>
            <a:endParaRPr lang="pl-PL" sz="1200" dirty="0"/>
          </a:p>
        </p:txBody>
      </p:sp>
      <p:sp>
        <p:nvSpPr>
          <p:cNvPr id="4" name="pole tekstowe 3">
            <a:extLst>
              <a:ext uri="{FF2B5EF4-FFF2-40B4-BE49-F238E27FC236}">
                <a16:creationId xmlns:a16="http://schemas.microsoft.com/office/drawing/2014/main" id="{64C31EF9-4230-5018-645E-8A1F9DF42E8B}"/>
              </a:ext>
            </a:extLst>
          </p:cNvPr>
          <p:cNvSpPr txBox="1"/>
          <p:nvPr/>
        </p:nvSpPr>
        <p:spPr>
          <a:xfrm>
            <a:off x="2582831" y="2029445"/>
            <a:ext cx="2560999" cy="3361048"/>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Instrumenty wsparcia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Dotacje na zakładanie nowych firm, zwiększanie poziomu inwestycji i modernizację</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Dotacje do regionalnych funduszy inwestycyjnych i funduszy poręczeń kredytowych</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Subsydiowanie usług doradczych oraz informacyjnych dla MSP</a:t>
            </a:r>
          </a:p>
        </p:txBody>
      </p:sp>
      <p:sp>
        <p:nvSpPr>
          <p:cNvPr id="5" name="pole tekstowe 4">
            <a:extLst>
              <a:ext uri="{FF2B5EF4-FFF2-40B4-BE49-F238E27FC236}">
                <a16:creationId xmlns:a16="http://schemas.microsoft.com/office/drawing/2014/main" id="{A6F149BF-7E48-B0AE-A772-19DE6099092B}"/>
              </a:ext>
            </a:extLst>
          </p:cNvPr>
          <p:cNvSpPr txBox="1"/>
          <p:nvPr/>
        </p:nvSpPr>
        <p:spPr>
          <a:xfrm>
            <a:off x="5328738" y="2029445"/>
            <a:ext cx="2707562" cy="366048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Działania wspierane przez EFRR</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Inicjatywy na rzecz rozwoju lokalnego oraz zatrudnienia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Rentowne inwestycje produkcyjne umożliwiające tworzenie lub utrzymywanie zatrudnienia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Infrastruktura, rozwój turystyki, inwestycje w kulturę, ochrona środowiska, rozwój społeczeństwa informacyjnego</a:t>
            </a:r>
          </a:p>
          <a:p>
            <a:endParaRPr lang="pl-PL" sz="1200" dirty="0"/>
          </a:p>
        </p:txBody>
      </p:sp>
      <p:sp>
        <p:nvSpPr>
          <p:cNvPr id="6" name="pole tekstowe 5">
            <a:extLst>
              <a:ext uri="{FF2B5EF4-FFF2-40B4-BE49-F238E27FC236}">
                <a16:creationId xmlns:a16="http://schemas.microsoft.com/office/drawing/2014/main" id="{5CEE9474-AAFE-521B-A12B-F34DDB795CF1}"/>
              </a:ext>
            </a:extLst>
          </p:cNvPr>
          <p:cNvSpPr txBox="1"/>
          <p:nvPr/>
        </p:nvSpPr>
        <p:spPr>
          <a:xfrm>
            <a:off x="8453766" y="3015779"/>
            <a:ext cx="2788582" cy="172098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Zmiany w finansowaniu</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Początkowo wymagany był wkład krajowy wynoszący 25%, który spadł do 15% środków krajowych</a:t>
            </a:r>
          </a:p>
          <a:p>
            <a:endParaRPr lang="pl-PL" sz="1200" dirty="0"/>
          </a:p>
        </p:txBody>
      </p:sp>
      <p:sp>
        <p:nvSpPr>
          <p:cNvPr id="7" name="pole tekstowe 6">
            <a:extLst>
              <a:ext uri="{FF2B5EF4-FFF2-40B4-BE49-F238E27FC236}">
                <a16:creationId xmlns:a16="http://schemas.microsoft.com/office/drawing/2014/main" id="{F403AF26-4306-219D-4E3C-79B07242C29A}"/>
              </a:ext>
            </a:extLst>
          </p:cNvPr>
          <p:cNvSpPr txBox="1"/>
          <p:nvPr/>
        </p:nvSpPr>
        <p:spPr>
          <a:xfrm>
            <a:off x="8575179" y="4908122"/>
            <a:ext cx="3006901" cy="172098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5. Efekty</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MSP aktywnie uczestniczą w programach unijnych, co prowadzi do wzrostu konkurencyjności i możliwości inwestycyjnych</a:t>
            </a:r>
          </a:p>
          <a:p>
            <a:endParaRPr lang="pl-PL" sz="1200" dirty="0"/>
          </a:p>
        </p:txBody>
      </p:sp>
      <p:pic>
        <p:nvPicPr>
          <p:cNvPr id="8" name="Obraz 7" descr="Obraz zawierający gwiazda, Jaskrawoniebieski, żółty, Majorelle blue&#10;&#10;Opis wygenerowany automatycznie">
            <a:extLst>
              <a:ext uri="{FF2B5EF4-FFF2-40B4-BE49-F238E27FC236}">
                <a16:creationId xmlns:a16="http://schemas.microsoft.com/office/drawing/2014/main" id="{4ED8497E-8313-F3C5-E876-CFE84C246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5179" y="228894"/>
            <a:ext cx="3388898" cy="2130421"/>
          </a:xfrm>
          <a:prstGeom prst="rect">
            <a:avLst/>
          </a:prstGeom>
        </p:spPr>
      </p:pic>
    </p:spTree>
    <p:extLst>
      <p:ext uri="{BB962C8B-B14F-4D97-AF65-F5344CB8AC3E}">
        <p14:creationId xmlns:p14="http://schemas.microsoft.com/office/powerpoint/2010/main" val="112724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BF122B-BA55-807F-04FE-D8C5046182F3}"/>
              </a:ext>
            </a:extLst>
          </p:cNvPr>
          <p:cNvSpPr>
            <a:spLocks noGrp="1"/>
          </p:cNvSpPr>
          <p:nvPr>
            <p:ph type="ctrTitle"/>
          </p:nvPr>
        </p:nvSpPr>
        <p:spPr>
          <a:xfrm>
            <a:off x="0" y="0"/>
            <a:ext cx="11402568" cy="1024128"/>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Wsparcie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pl-PL" sz="4800" dirty="0">
                <a:effectLst/>
                <a:latin typeface="Aptos" panose="020B0004020202020204" pitchFamily="34" charset="0"/>
                <a:ea typeface="Aptos" panose="020B0004020202020204" pitchFamily="34" charset="0"/>
                <a:cs typeface="Arial" panose="020B0604020202020204" pitchFamily="34" charset="0"/>
              </a:rPr>
              <a:t>unijne dla MSP</a:t>
            </a:r>
            <a:r>
              <a:rPr lang="en-US" sz="4800" dirty="0">
                <a:effectLst/>
                <a:latin typeface="Aptos" panose="020B0004020202020204" pitchFamily="34" charset="0"/>
                <a:ea typeface="Aptos" panose="020B0004020202020204" pitchFamily="34" charset="0"/>
                <a:cs typeface="Arial" panose="020B0604020202020204" pitchFamily="34" charset="0"/>
              </a:rPr>
              <a:t> 2021-2027</a:t>
            </a:r>
            <a:endParaRPr lang="pl-PL" sz="4800" dirty="0"/>
          </a:p>
        </p:txBody>
      </p:sp>
      <p:sp>
        <p:nvSpPr>
          <p:cNvPr id="3" name="Podtytuł 2">
            <a:extLst>
              <a:ext uri="{FF2B5EF4-FFF2-40B4-BE49-F238E27FC236}">
                <a16:creationId xmlns:a16="http://schemas.microsoft.com/office/drawing/2014/main" id="{F1E62837-E435-F4A8-8A0F-873FA4517422}"/>
              </a:ext>
            </a:extLst>
          </p:cNvPr>
          <p:cNvSpPr>
            <a:spLocks noGrp="1"/>
          </p:cNvSpPr>
          <p:nvPr>
            <p:ph type="subTitle" idx="1"/>
          </p:nvPr>
        </p:nvSpPr>
        <p:spPr>
          <a:xfrm>
            <a:off x="448056" y="1399032"/>
            <a:ext cx="10954512" cy="5065776"/>
          </a:xfrm>
        </p:spPr>
        <p:txBody>
          <a:bodyPr/>
          <a:lstStyle/>
          <a:p>
            <a:endParaRPr lang="pl-PL" sz="1800" dirty="0">
              <a:effectLst/>
              <a:latin typeface="Aptos" panose="020B0004020202020204" pitchFamily="34" charset="0"/>
              <a:ea typeface="Aptos" panose="020B0004020202020204" pitchFamily="34" charset="0"/>
              <a:cs typeface="Arial" panose="020B0604020202020204" pitchFamily="34" charset="0"/>
            </a:endParaRPr>
          </a:p>
          <a:p>
            <a:endParaRPr lang="pl-PL" dirty="0"/>
          </a:p>
        </p:txBody>
      </p:sp>
      <p:sp>
        <p:nvSpPr>
          <p:cNvPr id="5" name="pole tekstowe 4">
            <a:extLst>
              <a:ext uri="{FF2B5EF4-FFF2-40B4-BE49-F238E27FC236}">
                <a16:creationId xmlns:a16="http://schemas.microsoft.com/office/drawing/2014/main" id="{2022B919-0FA3-05E0-F9EE-4FB1ACC0F8D5}"/>
              </a:ext>
            </a:extLst>
          </p:cNvPr>
          <p:cNvSpPr txBox="1"/>
          <p:nvPr/>
        </p:nvSpPr>
        <p:spPr>
          <a:xfrm>
            <a:off x="580644" y="1399032"/>
            <a:ext cx="10721340" cy="4401205"/>
          </a:xfrm>
          <a:prstGeom prst="rect">
            <a:avLst/>
          </a:prstGeom>
          <a:noFill/>
        </p:spPr>
        <p:txBody>
          <a:bodyPr wrap="square">
            <a:spAutoFit/>
          </a:bodyPr>
          <a:lstStyle/>
          <a:p>
            <a:r>
              <a:rPr lang="pl-PL" sz="2000" dirty="0"/>
              <a:t>- </a:t>
            </a:r>
            <a:r>
              <a:rPr lang="pl-PL" sz="2000" b="1" dirty="0"/>
              <a:t>Fundusze Europejskie 2021–2027 </a:t>
            </a:r>
            <a:r>
              <a:rPr lang="pl-PL" sz="2000" dirty="0"/>
              <a:t>stanowią wsparcie dla innowacji, transformacji cyfrowej, infrastruktury, ochrony środowiska, energetyki zrównoważonej, edukacji i poprawy jakości życia społeczności lokalnych w Polsce.</a:t>
            </a:r>
          </a:p>
          <a:p>
            <a:r>
              <a:rPr lang="pl-PL" sz="2000" dirty="0"/>
              <a:t>- Planowane konkursy obejmują różnorodne sektory gospodarki, dając szansę mikro, małym i średnim firmom oraz jednostkom samorządu terytorialnego, organizacjom badawczym i pozarządowym na udział.</a:t>
            </a:r>
            <a:r>
              <a:rPr lang="en-US" sz="2000" dirty="0"/>
              <a:t> S</a:t>
            </a:r>
            <a:r>
              <a:rPr lang="pl-PL" sz="2000" dirty="0"/>
              <a:t>ą szansą na realizację projektów badawczych, innowacyjnych produktów i usług, internacjonalizację, digitalizację, rozwój kompetencji oraz poprawę dostępu do kapitału inwestycyjnego.</a:t>
            </a:r>
          </a:p>
          <a:p>
            <a:r>
              <a:rPr lang="pl-PL" sz="2000" dirty="0"/>
              <a:t>- </a:t>
            </a:r>
            <a:r>
              <a:rPr lang="pl-PL" sz="2000" b="1" dirty="0"/>
              <a:t>Wsparcie dla Polski Wschodniej </a:t>
            </a:r>
            <a:r>
              <a:rPr lang="pl-PL" sz="2000" dirty="0"/>
              <a:t>obejmuje projekty związane z turystyką, mobilnością miejską, infrastrukturą drogową, wzornictwem, gospodarką o obiegu zamkniętym, automatyzacją i robotyzacją oraz platformami startowymi dla nowych pomysłów.</a:t>
            </a:r>
          </a:p>
          <a:p>
            <a:r>
              <a:rPr lang="pl-PL" sz="2000" dirty="0"/>
              <a:t>- W ramach </a:t>
            </a:r>
            <a:r>
              <a:rPr lang="pl-PL" sz="2000" b="1" dirty="0"/>
              <a:t>Funduszy Europejskich dla Nowoczesnej Gospodarki </a:t>
            </a:r>
            <a:r>
              <a:rPr lang="pl-PL" sz="2000" dirty="0"/>
              <a:t>planowane są konkursy dotyczące grantów na </a:t>
            </a:r>
            <a:r>
              <a:rPr lang="pl-PL" sz="2000" dirty="0" err="1"/>
              <a:t>eurogranty</a:t>
            </a:r>
            <a:r>
              <a:rPr lang="pl-PL" sz="2000" dirty="0"/>
              <a:t>, ścieżki SMART, promocji marek innowacyjnych MŚP, rozwoju oferty OI dla firm, rozwoju oferty klastrów dla firm oraz wsparcia dla startupów</a:t>
            </a:r>
            <a:r>
              <a:rPr lang="en-US" sz="2000" dirty="0"/>
              <a:t>.</a:t>
            </a:r>
            <a:endParaRPr lang="pl-PL" sz="2000" dirty="0"/>
          </a:p>
        </p:txBody>
      </p:sp>
    </p:spTree>
    <p:extLst>
      <p:ext uri="{BB962C8B-B14F-4D97-AF65-F5344CB8AC3E}">
        <p14:creationId xmlns:p14="http://schemas.microsoft.com/office/powerpoint/2010/main" val="182026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A91C5F-4473-5D0A-79E1-98A6DB1A74D3}"/>
              </a:ext>
            </a:extLst>
          </p:cNvPr>
          <p:cNvSpPr>
            <a:spLocks noGrp="1"/>
          </p:cNvSpPr>
          <p:nvPr>
            <p:ph type="ctrTitle"/>
          </p:nvPr>
        </p:nvSpPr>
        <p:spPr>
          <a:xfrm>
            <a:off x="0" y="0"/>
            <a:ext cx="8147050" cy="871537"/>
          </a:xfrm>
        </p:spPr>
        <p:txBody>
          <a:bodyPr/>
          <a:lstStyle/>
          <a:p>
            <a:r>
              <a:rPr lang="pl-PL" dirty="0">
                <a:effectLst/>
                <a:latin typeface="Aptos" panose="020B0004020202020204" pitchFamily="34" charset="0"/>
                <a:ea typeface="Aptos" panose="020B0004020202020204" pitchFamily="34" charset="0"/>
                <a:cs typeface="Arial" panose="020B0604020202020204" pitchFamily="34" charset="0"/>
              </a:rPr>
              <a:t>Bariery dla rozwoju MSP</a:t>
            </a:r>
            <a:endParaRPr lang="pl-PL" dirty="0"/>
          </a:p>
        </p:txBody>
      </p:sp>
      <p:sp>
        <p:nvSpPr>
          <p:cNvPr id="3" name="Podtytuł 2">
            <a:extLst>
              <a:ext uri="{FF2B5EF4-FFF2-40B4-BE49-F238E27FC236}">
                <a16:creationId xmlns:a16="http://schemas.microsoft.com/office/drawing/2014/main" id="{2F110BA2-D73B-5DB5-994E-0A647A3D4C7B}"/>
              </a:ext>
            </a:extLst>
          </p:cNvPr>
          <p:cNvSpPr>
            <a:spLocks noGrp="1"/>
          </p:cNvSpPr>
          <p:nvPr>
            <p:ph type="subTitle" idx="1"/>
          </p:nvPr>
        </p:nvSpPr>
        <p:spPr>
          <a:xfrm>
            <a:off x="72572" y="915987"/>
            <a:ext cx="7059748" cy="1594077"/>
          </a:xfrm>
        </p:spPr>
        <p:txBody>
          <a:bodyPr/>
          <a:lstStyle/>
          <a:p>
            <a:pPr algn="l">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1. Kompleksowość systemu podatkowego</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Skomplikowany system podatkowy w Polsce, w tym często zmieniające się przepisy i różne formy opodatkowania w zależności od wielkości i rodzaju działalności, stanowi wyzwanie dla MSP.</a:t>
            </a:r>
          </a:p>
          <a:p>
            <a:pPr marL="171450" indent="-171450" algn="l">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Trudności w interpretacji przepisów, kosztowna konieczność korzystania z usług doradczych.</a:t>
            </a:r>
            <a:endParaRPr lang="pl-PL" sz="1200" dirty="0"/>
          </a:p>
        </p:txBody>
      </p:sp>
      <p:sp>
        <p:nvSpPr>
          <p:cNvPr id="4" name="pole tekstowe 3">
            <a:extLst>
              <a:ext uri="{FF2B5EF4-FFF2-40B4-BE49-F238E27FC236}">
                <a16:creationId xmlns:a16="http://schemas.microsoft.com/office/drawing/2014/main" id="{19BE17DE-49A1-2EFB-9AE2-2A94177422E9}"/>
              </a:ext>
            </a:extLst>
          </p:cNvPr>
          <p:cNvSpPr txBox="1"/>
          <p:nvPr/>
        </p:nvSpPr>
        <p:spPr>
          <a:xfrm>
            <a:off x="65314" y="2554514"/>
            <a:ext cx="6774398" cy="1663789"/>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2. Problemy z dostępem do wykwalifikowanych pracowników</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Brak dostępu do odpowiednio wykwalifikowanej siły roboczej, szczególnie w sektorach technologicznych i specjalistycznych, ogranicza możliwości rozwoju i innowacji w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Wysoka konkurencja o pracowników z dużymi korporacjami, które oferują lepsze warunki zatrudnienia.</a:t>
            </a: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p:txBody>
      </p:sp>
      <p:sp>
        <p:nvSpPr>
          <p:cNvPr id="5" name="pole tekstowe 4">
            <a:extLst>
              <a:ext uri="{FF2B5EF4-FFF2-40B4-BE49-F238E27FC236}">
                <a16:creationId xmlns:a16="http://schemas.microsoft.com/office/drawing/2014/main" id="{A54CB7F3-1292-314B-489C-660942D9379C}"/>
              </a:ext>
            </a:extLst>
          </p:cNvPr>
          <p:cNvSpPr txBox="1"/>
          <p:nvPr/>
        </p:nvSpPr>
        <p:spPr>
          <a:xfrm>
            <a:off x="65314" y="3984090"/>
            <a:ext cx="6390350" cy="1136465"/>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3. Niewystarczające wsparcie lokalne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Choć istnieją programy wsparcia na poziomie krajowym i unijnym, brakuje skutecznych inicjatyw na poziomie lokalnym, które byłyby dostosowane do specyficznych potrzeb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Niedostateczne doradztwo biznesowe, brak lokalnych grantów na rozwój.</a:t>
            </a:r>
          </a:p>
        </p:txBody>
      </p:sp>
      <p:sp>
        <p:nvSpPr>
          <p:cNvPr id="6" name="pole tekstowe 5">
            <a:extLst>
              <a:ext uri="{FF2B5EF4-FFF2-40B4-BE49-F238E27FC236}">
                <a16:creationId xmlns:a16="http://schemas.microsoft.com/office/drawing/2014/main" id="{B003D1DE-E05A-AC9B-A4DC-FCE500A94CDE}"/>
              </a:ext>
            </a:extLst>
          </p:cNvPr>
          <p:cNvSpPr txBox="1"/>
          <p:nvPr/>
        </p:nvSpPr>
        <p:spPr>
          <a:xfrm>
            <a:off x="65314" y="5435513"/>
            <a:ext cx="11858172" cy="924099"/>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4. Bariery na rynkach międzynarodowych</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MSP często napotykają trudności w ekspansji międzynarodowej, w tym złożoność prawna związana z eksportem, cła i różnice kulturowe.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Problemy z zabezpieczeniem kontraktów zagranicznych, wyzwania logistyczne, konieczność adaptacji produktów do wymagań innych rynków.</a:t>
            </a:r>
          </a:p>
        </p:txBody>
      </p:sp>
      <p:pic>
        <p:nvPicPr>
          <p:cNvPr id="8" name="Obraz 7">
            <a:extLst>
              <a:ext uri="{FF2B5EF4-FFF2-40B4-BE49-F238E27FC236}">
                <a16:creationId xmlns:a16="http://schemas.microsoft.com/office/drawing/2014/main" id="{D541FD21-68C5-ACD9-8797-0C4409A0106C}"/>
              </a:ext>
            </a:extLst>
          </p:cNvPr>
          <p:cNvPicPr>
            <a:picLocks noChangeAspect="1"/>
          </p:cNvPicPr>
          <p:nvPr/>
        </p:nvPicPr>
        <p:blipFill>
          <a:blip r:embed="rId2"/>
          <a:stretch>
            <a:fillRect/>
          </a:stretch>
        </p:blipFill>
        <p:spPr>
          <a:xfrm>
            <a:off x="6601969" y="679512"/>
            <a:ext cx="5413324" cy="5053846"/>
          </a:xfrm>
          <a:prstGeom prst="rect">
            <a:avLst/>
          </a:prstGeom>
        </p:spPr>
      </p:pic>
    </p:spTree>
    <p:extLst>
      <p:ext uri="{BB962C8B-B14F-4D97-AF65-F5344CB8AC3E}">
        <p14:creationId xmlns:p14="http://schemas.microsoft.com/office/powerpoint/2010/main" val="2584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tytuł 6">
            <a:extLst>
              <a:ext uri="{FF2B5EF4-FFF2-40B4-BE49-F238E27FC236}">
                <a16:creationId xmlns:a16="http://schemas.microsoft.com/office/drawing/2014/main" id="{11198EDE-A208-A894-595B-AE9C551C004A}"/>
              </a:ext>
            </a:extLst>
          </p:cNvPr>
          <p:cNvSpPr>
            <a:spLocks noGrp="1"/>
          </p:cNvSpPr>
          <p:nvPr>
            <p:ph type="subTitle" idx="1"/>
          </p:nvPr>
        </p:nvSpPr>
        <p:spPr>
          <a:xfrm flipH="1">
            <a:off x="9275882" y="4901184"/>
            <a:ext cx="2916118" cy="1610637"/>
          </a:xfrm>
        </p:spPr>
        <p:txBody>
          <a:bodyPr/>
          <a:lstStyle/>
          <a:p>
            <a:pPr algn="l"/>
            <a:r>
              <a:rPr lang="en-US" sz="1800" dirty="0" err="1"/>
              <a:t>Czynniki</a:t>
            </a:r>
            <a:r>
              <a:rPr lang="en-US" sz="1800" dirty="0"/>
              <a:t> </a:t>
            </a:r>
            <a:r>
              <a:rPr lang="en-US" sz="1800" dirty="0" err="1"/>
              <a:t>wpływające</a:t>
            </a:r>
            <a:r>
              <a:rPr lang="en-US" sz="1800" dirty="0"/>
              <a:t> </a:t>
            </a:r>
            <a:r>
              <a:rPr lang="en-US" sz="1800" dirty="0" err="1"/>
              <a:t>na</a:t>
            </a:r>
            <a:r>
              <a:rPr lang="en-US" sz="1800" dirty="0"/>
              <a:t> </a:t>
            </a:r>
            <a:r>
              <a:rPr lang="en-US" sz="1800" dirty="0" err="1"/>
              <a:t>możliwości</a:t>
            </a:r>
            <a:r>
              <a:rPr lang="en-US" sz="1800" dirty="0"/>
              <a:t> </a:t>
            </a:r>
            <a:r>
              <a:rPr lang="en-US" sz="1800" dirty="0" err="1"/>
              <a:t>rozwoju</a:t>
            </a:r>
            <a:r>
              <a:rPr lang="en-US" sz="1800" dirty="0"/>
              <a:t> </a:t>
            </a:r>
            <a:r>
              <a:rPr lang="en-US" sz="1800" dirty="0" err="1"/>
              <a:t>działalności</a:t>
            </a:r>
            <a:r>
              <a:rPr lang="en-US" sz="1800" dirty="0"/>
              <a:t> </a:t>
            </a:r>
            <a:r>
              <a:rPr lang="en-US" sz="1800" dirty="0" err="1"/>
              <a:t>gospodarczej</a:t>
            </a:r>
            <a:r>
              <a:rPr lang="en-US" sz="1800" dirty="0"/>
              <a:t> </a:t>
            </a:r>
            <a:r>
              <a:rPr lang="en-US" sz="1800" dirty="0" err="1"/>
              <a:t>przedsiebiorstw</a:t>
            </a:r>
            <a:r>
              <a:rPr lang="en-US" sz="1800" dirty="0"/>
              <a:t> (</a:t>
            </a:r>
            <a:r>
              <a:rPr lang="en-US" sz="1800" dirty="0" err="1"/>
              <a:t>ogół</a:t>
            </a:r>
            <a:r>
              <a:rPr lang="en-US" sz="1800" dirty="0"/>
              <a:t> firm)</a:t>
            </a:r>
          </a:p>
          <a:p>
            <a:pPr algn="l"/>
            <a:r>
              <a:rPr lang="pl-PL" sz="1400" dirty="0"/>
              <a:t>Źródło: Monitoring innowacyjności polskich przedsiębiorstw</a:t>
            </a:r>
            <a:endParaRPr lang="en-US" sz="1400" dirty="0"/>
          </a:p>
        </p:txBody>
      </p:sp>
      <p:pic>
        <p:nvPicPr>
          <p:cNvPr id="9" name="Obraz 8">
            <a:extLst>
              <a:ext uri="{FF2B5EF4-FFF2-40B4-BE49-F238E27FC236}">
                <a16:creationId xmlns:a16="http://schemas.microsoft.com/office/drawing/2014/main" id="{C079B349-D9F4-315F-6D05-3D867484052A}"/>
              </a:ext>
            </a:extLst>
          </p:cNvPr>
          <p:cNvPicPr>
            <a:picLocks noChangeAspect="1"/>
          </p:cNvPicPr>
          <p:nvPr/>
        </p:nvPicPr>
        <p:blipFill>
          <a:blip r:embed="rId2"/>
          <a:stretch>
            <a:fillRect/>
          </a:stretch>
        </p:blipFill>
        <p:spPr>
          <a:xfrm>
            <a:off x="277090" y="0"/>
            <a:ext cx="8934136" cy="6737646"/>
          </a:xfrm>
          <a:prstGeom prst="rect">
            <a:avLst/>
          </a:prstGeom>
        </p:spPr>
      </p:pic>
    </p:spTree>
    <p:extLst>
      <p:ext uri="{BB962C8B-B14F-4D97-AF65-F5344CB8AC3E}">
        <p14:creationId xmlns:p14="http://schemas.microsoft.com/office/powerpoint/2010/main" val="201954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pandemii COVID-19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403860" y="1101814"/>
            <a:ext cx="11390976" cy="1929384"/>
          </a:xfrm>
        </p:spPr>
        <p:txBody>
          <a:bodyPr/>
          <a:lstStyle/>
          <a:p>
            <a:pPr algn="l"/>
            <a:r>
              <a:rPr lang="pl-PL" sz="2800" dirty="0"/>
              <a:t>Największe problemy i wyzwania</a:t>
            </a:r>
            <a:r>
              <a:rPr lang="pl-PL" sz="2000" dirty="0"/>
              <a:t>:</a:t>
            </a:r>
          </a:p>
          <a:p>
            <a:pPr algn="l"/>
            <a:r>
              <a:rPr lang="pl-PL" sz="2000" dirty="0"/>
              <a:t>1. </a:t>
            </a:r>
            <a:r>
              <a:rPr lang="pl-PL" sz="2000" b="1" dirty="0"/>
              <a:t>Załamanie podaży</a:t>
            </a:r>
            <a:r>
              <a:rPr lang="pl-PL" sz="2000" dirty="0"/>
              <a:t>: Pandemia spowodowała zakłócenia w dostawach surowców i komponentów, co negatywnie wpłynęło na produkcję wielu MŚP.</a:t>
            </a:r>
          </a:p>
          <a:p>
            <a:pPr algn="l"/>
            <a:r>
              <a:rPr lang="pl-PL" sz="2000" dirty="0"/>
              <a:t>2. </a:t>
            </a:r>
            <a:r>
              <a:rPr lang="pl-PL" sz="2000" b="1" dirty="0"/>
              <a:t>Ograniczenia działalności</a:t>
            </a:r>
            <a:r>
              <a:rPr lang="pl-PL" sz="2000" dirty="0"/>
              <a:t>: Lockdowny i restrykcje ograniczyły możliwość prowadzenia biznesu, szczególnie dla firm niewspieranych przez zdalne funkcjonowanie.</a:t>
            </a:r>
          </a:p>
        </p:txBody>
      </p:sp>
      <p:pic>
        <p:nvPicPr>
          <p:cNvPr id="4" name="Obraz 3">
            <a:extLst>
              <a:ext uri="{FF2B5EF4-FFF2-40B4-BE49-F238E27FC236}">
                <a16:creationId xmlns:a16="http://schemas.microsoft.com/office/drawing/2014/main" id="{A9357BE3-EA93-748B-B59B-7FF4636E076E}"/>
              </a:ext>
            </a:extLst>
          </p:cNvPr>
          <p:cNvPicPr>
            <a:picLocks noChangeAspect="1"/>
          </p:cNvPicPr>
          <p:nvPr/>
        </p:nvPicPr>
        <p:blipFill>
          <a:blip r:embed="rId2"/>
          <a:stretch>
            <a:fillRect/>
          </a:stretch>
        </p:blipFill>
        <p:spPr>
          <a:xfrm>
            <a:off x="5125701" y="3319197"/>
            <a:ext cx="6964515" cy="2717061"/>
          </a:xfrm>
          <a:prstGeom prst="rect">
            <a:avLst/>
          </a:prstGeom>
        </p:spPr>
      </p:pic>
      <p:sp>
        <p:nvSpPr>
          <p:cNvPr id="6" name="pole tekstowe 5">
            <a:extLst>
              <a:ext uri="{FF2B5EF4-FFF2-40B4-BE49-F238E27FC236}">
                <a16:creationId xmlns:a16="http://schemas.microsoft.com/office/drawing/2014/main" id="{9658DF65-442C-D967-428D-4EBF4B4CF5E1}"/>
              </a:ext>
            </a:extLst>
          </p:cNvPr>
          <p:cNvSpPr txBox="1"/>
          <p:nvPr/>
        </p:nvSpPr>
        <p:spPr>
          <a:xfrm>
            <a:off x="403860" y="2916936"/>
            <a:ext cx="4616196" cy="3693319"/>
          </a:xfrm>
          <a:prstGeom prst="rect">
            <a:avLst/>
          </a:prstGeom>
          <a:noFill/>
        </p:spPr>
        <p:txBody>
          <a:bodyPr wrap="square" rtlCol="0">
            <a:spAutoFit/>
          </a:bodyPr>
          <a:lstStyle/>
          <a:p>
            <a:pPr algn="l"/>
            <a:r>
              <a:rPr lang="pl-PL" sz="1800" dirty="0"/>
              <a:t>3. </a:t>
            </a:r>
            <a:r>
              <a:rPr lang="pl-PL" sz="1800" b="1" dirty="0"/>
              <a:t>Zmiany w modelach biznesowych</a:t>
            </a:r>
            <a:r>
              <a:rPr lang="pl-PL" sz="1800" dirty="0"/>
              <a:t>: Konieczność adaptacji do zmieniającego się otoczenia wymusiła restrukturyzację modeli biznesowych, stwarzając wyzwania dla wielu MŚP.</a:t>
            </a:r>
          </a:p>
          <a:p>
            <a:pPr algn="l"/>
            <a:r>
              <a:rPr lang="pl-PL" sz="1800" dirty="0"/>
              <a:t>4. </a:t>
            </a:r>
            <a:r>
              <a:rPr lang="pl-PL" sz="1800" b="1" dirty="0"/>
              <a:t>Trudności finansowe</a:t>
            </a:r>
            <a:r>
              <a:rPr lang="pl-PL" sz="1800" dirty="0"/>
              <a:t>: Utrzymanie płynności finansowej stało się problemem dla wielu MŚP, zwłaszcza tych z ograniczonymi rezerwami kapitałowymi.</a:t>
            </a:r>
          </a:p>
          <a:p>
            <a:pPr algn="l"/>
            <a:r>
              <a:rPr lang="pl-PL" sz="1800" dirty="0"/>
              <a:t>5. </a:t>
            </a:r>
            <a:r>
              <a:rPr lang="pl-PL" sz="1800" b="1" dirty="0"/>
              <a:t>Niepewność rynkowa</a:t>
            </a:r>
            <a:r>
              <a:rPr lang="pl-PL" sz="1800" dirty="0"/>
              <a:t>: Zmienność rynkowa i trudności w przewidywaniu trendów konsumenckich utrudniały planowanie strategiczne.</a:t>
            </a:r>
          </a:p>
        </p:txBody>
      </p:sp>
      <p:sp>
        <p:nvSpPr>
          <p:cNvPr id="7" name="pole tekstowe 6">
            <a:extLst>
              <a:ext uri="{FF2B5EF4-FFF2-40B4-BE49-F238E27FC236}">
                <a16:creationId xmlns:a16="http://schemas.microsoft.com/office/drawing/2014/main" id="{028DA41D-8E07-23D1-F44E-FE2026F63BD5}"/>
              </a:ext>
            </a:extLst>
          </p:cNvPr>
          <p:cNvSpPr txBox="1"/>
          <p:nvPr/>
        </p:nvSpPr>
        <p:spPr>
          <a:xfrm>
            <a:off x="5751576" y="6136767"/>
            <a:ext cx="6440424" cy="307777"/>
          </a:xfrm>
          <a:prstGeom prst="rect">
            <a:avLst/>
          </a:prstGeom>
          <a:noFill/>
        </p:spPr>
        <p:txBody>
          <a:bodyPr wrap="square" rtlCol="0">
            <a:spAutoFit/>
          </a:bodyPr>
          <a:lstStyle/>
          <a:p>
            <a:r>
              <a:rPr lang="pl-PL" sz="1400" dirty="0"/>
              <a:t>Przyczyny wycofania się z działalności gospodarczej w Polsce</a:t>
            </a:r>
            <a:r>
              <a:rPr lang="en-US" sz="1400" dirty="0"/>
              <a:t> w </a:t>
            </a:r>
            <a:r>
              <a:rPr lang="en-US" sz="1400" dirty="0" err="1"/>
              <a:t>latach</a:t>
            </a:r>
            <a:r>
              <a:rPr lang="en-US" sz="1400" dirty="0"/>
              <a:t> 2019-2022</a:t>
            </a:r>
          </a:p>
        </p:txBody>
      </p:sp>
    </p:spTree>
    <p:extLst>
      <p:ext uri="{BB962C8B-B14F-4D97-AF65-F5344CB8AC3E}">
        <p14:creationId xmlns:p14="http://schemas.microsoft.com/office/powerpoint/2010/main" val="112070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pandemii COVID-19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502920" y="3824172"/>
            <a:ext cx="10963656" cy="2697480"/>
          </a:xfrm>
        </p:spPr>
        <p:txBody>
          <a:bodyPr/>
          <a:lstStyle/>
          <a:p>
            <a:pPr algn="l"/>
            <a:r>
              <a:rPr lang="pl-PL" sz="2000" b="1" dirty="0"/>
              <a:t>Tendencje zmian:</a:t>
            </a:r>
          </a:p>
          <a:p>
            <a:pPr marL="457200" indent="-457200" algn="l">
              <a:buAutoNum type="arabicPeriod"/>
            </a:pPr>
            <a:r>
              <a:rPr lang="pl-PL" sz="2000" b="1" dirty="0"/>
              <a:t>Skracanie łańcuchów dostaw</a:t>
            </a:r>
            <a:r>
              <a:rPr lang="pl-PL" sz="2000" dirty="0"/>
              <a:t>: Firmy eliminowały niektóre ogniwa łańcuchów dostaw, aby zwiększyć odporność na zakłócenia.</a:t>
            </a:r>
            <a:endParaRPr lang="en-US" sz="2000" dirty="0"/>
          </a:p>
          <a:p>
            <a:pPr marL="457200" indent="-457200" algn="l">
              <a:buAutoNum type="arabicPeriod"/>
            </a:pPr>
            <a:r>
              <a:rPr lang="pl-PL" sz="2000" b="1" dirty="0"/>
              <a:t>Transformacja cyfrowa</a:t>
            </a:r>
            <a:r>
              <a:rPr lang="en-US" sz="2000" b="1" dirty="0"/>
              <a:t> </a:t>
            </a:r>
            <a:r>
              <a:rPr lang="en-US" sz="2000" b="1" dirty="0" err="1"/>
              <a:t>i</a:t>
            </a:r>
            <a:r>
              <a:rPr lang="en-US" sz="2000" b="1" dirty="0"/>
              <a:t> </a:t>
            </a:r>
            <a:r>
              <a:rPr lang="en-US" sz="2000" b="1" dirty="0" err="1"/>
              <a:t>nowe</a:t>
            </a:r>
            <a:r>
              <a:rPr lang="en-US" sz="2000" b="1" dirty="0"/>
              <a:t> </a:t>
            </a:r>
            <a:r>
              <a:rPr lang="en-US" sz="2000" b="1" dirty="0" err="1"/>
              <a:t>formy</a:t>
            </a:r>
            <a:r>
              <a:rPr lang="en-US" sz="2000" b="1" dirty="0"/>
              <a:t> </a:t>
            </a:r>
            <a:r>
              <a:rPr lang="en-US" sz="2000" b="1" dirty="0" err="1"/>
              <a:t>współpracy</a:t>
            </a:r>
            <a:r>
              <a:rPr lang="pl-PL" sz="2000" dirty="0"/>
              <a:t>: Proces obejmuje wszystkie procesy łańcucha wartości, choć z różną intensywnością w poszczególnych sektorach</a:t>
            </a:r>
            <a:r>
              <a:rPr lang="en-US" sz="2000" dirty="0"/>
              <a:t>; </a:t>
            </a:r>
            <a:r>
              <a:rPr lang="pl-PL" sz="2000" dirty="0"/>
              <a:t>zwiększ</a:t>
            </a:r>
            <a:r>
              <a:rPr lang="en-US" sz="2000" dirty="0"/>
              <a:t>one</a:t>
            </a:r>
            <a:r>
              <a:rPr lang="pl-PL" sz="2000" dirty="0"/>
              <a:t> znaczenie e-commerce, pracy zdalnej</a:t>
            </a:r>
            <a:r>
              <a:rPr lang="en-US" sz="2000" dirty="0"/>
              <a:t>,</a:t>
            </a:r>
            <a:r>
              <a:rPr lang="pl-PL" sz="2000" dirty="0"/>
              <a:t> wykorzystania technologii Big Data</a:t>
            </a:r>
            <a:r>
              <a:rPr lang="en-US" sz="2000" dirty="0"/>
              <a:t>, a </a:t>
            </a:r>
            <a:r>
              <a:rPr lang="en-US" sz="2000" dirty="0" err="1"/>
              <a:t>także</a:t>
            </a:r>
            <a:r>
              <a:rPr lang="en-US" sz="2000" dirty="0"/>
              <a:t> </a:t>
            </a:r>
            <a:r>
              <a:rPr lang="pl-PL" sz="2000" dirty="0" err="1"/>
              <a:t>spersonalizowan</a:t>
            </a:r>
            <a:r>
              <a:rPr lang="en-US" sz="2000" dirty="0"/>
              <a:t>ego</a:t>
            </a:r>
            <a:r>
              <a:rPr lang="pl-PL" sz="2000" dirty="0"/>
              <a:t> marketingu i </a:t>
            </a:r>
            <a:r>
              <a:rPr lang="pl-PL" sz="2000" dirty="0" err="1"/>
              <a:t>med</a:t>
            </a:r>
            <a:r>
              <a:rPr lang="en-US" sz="2000" dirty="0" err="1"/>
              <a:t>iów</a:t>
            </a:r>
            <a:r>
              <a:rPr lang="pl-PL" sz="2000" dirty="0"/>
              <a:t> społecznościowych</a:t>
            </a:r>
            <a:r>
              <a:rPr lang="en-US" sz="2000" dirty="0"/>
              <a:t>.</a:t>
            </a:r>
            <a:endParaRPr lang="pl-PL" sz="2000" dirty="0"/>
          </a:p>
        </p:txBody>
      </p:sp>
      <p:pic>
        <p:nvPicPr>
          <p:cNvPr id="4" name="Obraz 3">
            <a:extLst>
              <a:ext uri="{FF2B5EF4-FFF2-40B4-BE49-F238E27FC236}">
                <a16:creationId xmlns:a16="http://schemas.microsoft.com/office/drawing/2014/main" id="{8D389E7A-2B06-6CDF-2F1E-A711AE1409D3}"/>
              </a:ext>
            </a:extLst>
          </p:cNvPr>
          <p:cNvPicPr>
            <a:picLocks noChangeAspect="1"/>
          </p:cNvPicPr>
          <p:nvPr/>
        </p:nvPicPr>
        <p:blipFill>
          <a:blip r:embed="rId2"/>
          <a:stretch>
            <a:fillRect/>
          </a:stretch>
        </p:blipFill>
        <p:spPr>
          <a:xfrm>
            <a:off x="5423449" y="1299265"/>
            <a:ext cx="5811888" cy="2040275"/>
          </a:xfrm>
          <a:prstGeom prst="rect">
            <a:avLst/>
          </a:prstGeom>
        </p:spPr>
      </p:pic>
      <p:sp>
        <p:nvSpPr>
          <p:cNvPr id="6" name="pole tekstowe 5">
            <a:extLst>
              <a:ext uri="{FF2B5EF4-FFF2-40B4-BE49-F238E27FC236}">
                <a16:creationId xmlns:a16="http://schemas.microsoft.com/office/drawing/2014/main" id="{0A7223D3-AF44-B12C-BED4-8E6AE5BACD09}"/>
              </a:ext>
            </a:extLst>
          </p:cNvPr>
          <p:cNvSpPr txBox="1"/>
          <p:nvPr/>
        </p:nvSpPr>
        <p:spPr>
          <a:xfrm>
            <a:off x="502920" y="1536192"/>
            <a:ext cx="4480560" cy="1908215"/>
          </a:xfrm>
          <a:prstGeom prst="rect">
            <a:avLst/>
          </a:prstGeom>
          <a:noFill/>
        </p:spPr>
        <p:txBody>
          <a:bodyPr wrap="square" rtlCol="0">
            <a:spAutoFit/>
          </a:bodyPr>
          <a:lstStyle/>
          <a:p>
            <a:pPr algn="l"/>
            <a:r>
              <a:rPr lang="pl-PL" sz="2000" b="1" dirty="0"/>
              <a:t>Elastyczność i szybkość </a:t>
            </a:r>
            <a:r>
              <a:rPr lang="en-US" sz="2000" b="1" dirty="0" err="1"/>
              <a:t>adaptacji</a:t>
            </a:r>
            <a:r>
              <a:rPr lang="en-US" sz="2000" b="1" dirty="0"/>
              <a:t> </a:t>
            </a:r>
          </a:p>
          <a:p>
            <a:pPr algn="l"/>
            <a:r>
              <a:rPr lang="en-US" sz="2000" dirty="0" err="1"/>
              <a:t>przedsiębiorstwa</a:t>
            </a:r>
            <a:r>
              <a:rPr lang="en-US" sz="2000" dirty="0"/>
              <a:t> </a:t>
            </a:r>
            <a:r>
              <a:rPr lang="en-US" sz="2000" dirty="0" err="1"/>
              <a:t>była</a:t>
            </a:r>
            <a:r>
              <a:rPr lang="en-US" sz="2000" dirty="0"/>
              <a:t> </a:t>
            </a:r>
            <a:r>
              <a:rPr lang="en-US" sz="2000" dirty="0" err="1"/>
              <a:t>kluczowa</a:t>
            </a:r>
            <a:r>
              <a:rPr lang="en-US" sz="2000" dirty="0"/>
              <a:t> </a:t>
            </a:r>
            <a:r>
              <a:rPr lang="en-US" sz="2000" dirty="0" err="1"/>
              <a:t>dla</a:t>
            </a:r>
            <a:r>
              <a:rPr lang="en-US" sz="2000" dirty="0"/>
              <a:t> </a:t>
            </a:r>
            <a:r>
              <a:rPr lang="en-US" sz="2000" dirty="0" err="1"/>
              <a:t>przetrwania</a:t>
            </a:r>
            <a:r>
              <a:rPr lang="en-US" sz="2000" dirty="0"/>
              <a:t>, co </a:t>
            </a:r>
            <a:r>
              <a:rPr lang="en-US" sz="2000" dirty="0" err="1"/>
              <a:t>działało</a:t>
            </a:r>
            <a:r>
              <a:rPr lang="en-US" sz="2000" dirty="0"/>
              <a:t> </a:t>
            </a:r>
            <a:r>
              <a:rPr lang="en-US" sz="2000" dirty="0" err="1"/>
              <a:t>jako</a:t>
            </a:r>
            <a:r>
              <a:rPr lang="en-US" sz="2000" dirty="0"/>
              <a:t> </a:t>
            </a:r>
            <a:r>
              <a:rPr lang="en-US" sz="2000" dirty="0" err="1"/>
              <a:t>motywator</a:t>
            </a:r>
            <a:r>
              <a:rPr lang="en-US" sz="2000" dirty="0"/>
              <a:t> do </a:t>
            </a:r>
            <a:r>
              <a:rPr lang="en-US" sz="2000" dirty="0" err="1"/>
              <a:t>wprowadzania</a:t>
            </a:r>
            <a:r>
              <a:rPr lang="en-US" sz="2000" dirty="0"/>
              <a:t> </a:t>
            </a:r>
            <a:r>
              <a:rPr lang="en-US" sz="2000" dirty="0" err="1"/>
              <a:t>innowacyjnych</a:t>
            </a:r>
            <a:r>
              <a:rPr lang="en-US" sz="2000" dirty="0"/>
              <a:t> </a:t>
            </a:r>
            <a:r>
              <a:rPr lang="en-US" sz="2000" dirty="0" err="1"/>
              <a:t>rozwiązań</a:t>
            </a:r>
            <a:r>
              <a:rPr lang="en-US" sz="2000" dirty="0"/>
              <a:t>.</a:t>
            </a:r>
            <a:endParaRPr lang="en-US" sz="2000" b="1" dirty="0"/>
          </a:p>
          <a:p>
            <a:endParaRPr lang="en-US" dirty="0"/>
          </a:p>
        </p:txBody>
      </p:sp>
      <p:sp>
        <p:nvSpPr>
          <p:cNvPr id="7" name="pole tekstowe 6">
            <a:extLst>
              <a:ext uri="{FF2B5EF4-FFF2-40B4-BE49-F238E27FC236}">
                <a16:creationId xmlns:a16="http://schemas.microsoft.com/office/drawing/2014/main" id="{7E434271-9D70-4D2B-99D1-BB48095025DF}"/>
              </a:ext>
            </a:extLst>
          </p:cNvPr>
          <p:cNvSpPr txBox="1"/>
          <p:nvPr/>
        </p:nvSpPr>
        <p:spPr>
          <a:xfrm>
            <a:off x="5423449" y="3438112"/>
            <a:ext cx="6043127" cy="523220"/>
          </a:xfrm>
          <a:prstGeom prst="rect">
            <a:avLst/>
          </a:prstGeom>
          <a:noFill/>
        </p:spPr>
        <p:txBody>
          <a:bodyPr wrap="square" rtlCol="0">
            <a:spAutoFit/>
          </a:bodyPr>
          <a:lstStyle/>
          <a:p>
            <a:r>
              <a:rPr lang="pl-PL" sz="1400" dirty="0"/>
              <a:t>Przedsiębiorstwa powstałe w latach 2017-2021 i nadal aktywne w roku 2022 – wskaźnik przeżycia 2022/2021 r. (w %)</a:t>
            </a:r>
            <a:endParaRPr lang="en-US" sz="1400" dirty="0"/>
          </a:p>
        </p:txBody>
      </p:sp>
    </p:spTree>
    <p:extLst>
      <p:ext uri="{BB962C8B-B14F-4D97-AF65-F5344CB8AC3E}">
        <p14:creationId xmlns:p14="http://schemas.microsoft.com/office/powerpoint/2010/main" val="945390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a:t>
            </a:r>
            <a:r>
              <a:rPr lang="en-US" sz="5400" dirty="0" err="1">
                <a:effectLst/>
                <a:latin typeface="Aptos" panose="020B0004020202020204" pitchFamily="34" charset="0"/>
                <a:ea typeface="Aptos" panose="020B0004020202020204" pitchFamily="34" charset="0"/>
                <a:cs typeface="Arial" panose="020B0604020202020204" pitchFamily="34" charset="0"/>
              </a:rPr>
              <a:t>wojny</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na</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Ukrainie</a:t>
            </a:r>
            <a:r>
              <a:rPr lang="pl-PL" sz="5400" dirty="0">
                <a:effectLst/>
                <a:latin typeface="Aptos" panose="020B0004020202020204" pitchFamily="34" charset="0"/>
                <a:ea typeface="Aptos" panose="020B0004020202020204" pitchFamily="34" charset="0"/>
                <a:cs typeface="Arial" panose="020B0604020202020204" pitchFamily="34" charset="0"/>
              </a:rPr>
              <a:t>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685800" y="1307592"/>
            <a:ext cx="10661904" cy="4928616"/>
          </a:xfrm>
        </p:spPr>
        <p:txBody>
          <a:bodyPr/>
          <a:lstStyle/>
          <a:p>
            <a:pPr marL="285750" indent="-285750" algn="l">
              <a:buFont typeface="Arial" panose="020B0604020202020204" pitchFamily="34" charset="0"/>
              <a:buChar char="•"/>
            </a:pPr>
            <a:r>
              <a:rPr lang="en-US" sz="2000" dirty="0"/>
              <a:t>60% </a:t>
            </a:r>
            <a:r>
              <a:rPr lang="pl-PL" sz="2000" dirty="0"/>
              <a:t>polskich firm odczuł</a:t>
            </a:r>
            <a:r>
              <a:rPr lang="en-US" sz="2000" dirty="0"/>
              <a:t>o</a:t>
            </a:r>
            <a:r>
              <a:rPr lang="pl-PL" sz="2000" dirty="0"/>
              <a:t> </a:t>
            </a:r>
            <a:r>
              <a:rPr lang="pl-PL" sz="2000" b="1" dirty="0"/>
              <a:t>umiarkowane lub silne skutki</a:t>
            </a:r>
            <a:r>
              <a:rPr lang="pl-PL" sz="2000" dirty="0"/>
              <a:t> wojny na Ukrainie w swojej działalności.</a:t>
            </a:r>
          </a:p>
          <a:p>
            <a:pPr marL="285750" indent="-285750" algn="l">
              <a:buFont typeface="Arial" panose="020B0604020202020204" pitchFamily="34" charset="0"/>
              <a:buChar char="•"/>
            </a:pPr>
            <a:r>
              <a:rPr lang="pl-PL" sz="2000" dirty="0"/>
              <a:t>Ponad 80% przedsiębiorców zauważyło </a:t>
            </a:r>
            <a:r>
              <a:rPr lang="pl-PL" sz="2000" b="1" dirty="0"/>
              <a:t>wzrost kosztów </a:t>
            </a:r>
            <a:r>
              <a:rPr lang="pl-PL" sz="2000" dirty="0"/>
              <a:t>prowadzenia działalności, zakupu zaopatrzenia i dóbr inwestycyjnych.</a:t>
            </a:r>
          </a:p>
          <a:p>
            <a:pPr marL="285750" indent="-285750" algn="l">
              <a:buFont typeface="Arial" panose="020B0604020202020204" pitchFamily="34" charset="0"/>
              <a:buChar char="•"/>
            </a:pPr>
            <a:r>
              <a:rPr lang="pl-PL" sz="2000" dirty="0"/>
              <a:t>Największe negatywne skutki wojny dotknęły polski </a:t>
            </a:r>
            <a:r>
              <a:rPr lang="pl-PL" sz="2000" b="1" dirty="0"/>
              <a:t>przemysł</a:t>
            </a:r>
            <a:r>
              <a:rPr lang="pl-PL" sz="2000" dirty="0"/>
              <a:t>, niezależnie od wielkości firm.</a:t>
            </a:r>
          </a:p>
          <a:p>
            <a:pPr marL="285750" indent="-285750" algn="l">
              <a:buFont typeface="Arial" panose="020B0604020202020204" pitchFamily="34" charset="0"/>
              <a:buChar char="•"/>
            </a:pPr>
            <a:r>
              <a:rPr lang="pl-PL" sz="2000" dirty="0"/>
              <a:t>Branże najbardziej dotknięte wzrostem kosztów:</a:t>
            </a:r>
          </a:p>
          <a:p>
            <a:pPr algn="l"/>
            <a:r>
              <a:rPr lang="pl-PL" sz="2000" dirty="0"/>
              <a:t>Firmy z sektora </a:t>
            </a:r>
            <a:r>
              <a:rPr lang="pl-PL" sz="2000" b="1" dirty="0"/>
              <a:t>finansów i ubezpieczeń </a:t>
            </a:r>
            <a:r>
              <a:rPr lang="pl-PL" sz="2000" dirty="0"/>
              <a:t>(67%), </a:t>
            </a:r>
            <a:r>
              <a:rPr lang="pl-PL" sz="2000" b="1" dirty="0"/>
              <a:t>handlu</a:t>
            </a:r>
            <a:r>
              <a:rPr lang="pl-PL" sz="2000" dirty="0"/>
              <a:t> (52%) oraz </a:t>
            </a:r>
            <a:r>
              <a:rPr lang="pl-PL" sz="2000" b="1" dirty="0"/>
              <a:t>zakwaterowania i gastronomii </a:t>
            </a:r>
            <a:r>
              <a:rPr lang="pl-PL" sz="2000" dirty="0"/>
              <a:t>(51%) najbardziej odczuły wzrost cen zakupu dóbr niezbędnych do prowadzenia działalności lub inwestycji.</a:t>
            </a:r>
          </a:p>
          <a:p>
            <a:pPr marL="285750" indent="-285750" algn="l">
              <a:buFont typeface="Arial" panose="020B0604020202020204" pitchFamily="34" charset="0"/>
              <a:buChar char="•"/>
            </a:pPr>
            <a:r>
              <a:rPr lang="pl-PL" sz="2000" dirty="0"/>
              <a:t>Reakcje przedsiębiorców na skutki wojny:</a:t>
            </a:r>
          </a:p>
          <a:p>
            <a:pPr algn="l"/>
            <a:r>
              <a:rPr lang="pl-PL" sz="2000" dirty="0"/>
              <a:t>63% przedsiębiorców </a:t>
            </a:r>
            <a:r>
              <a:rPr lang="pl-PL" sz="2000" b="1" dirty="0"/>
              <a:t>podniosło ceny swoich produktów lub usług </a:t>
            </a:r>
            <a:r>
              <a:rPr lang="pl-PL" sz="2000" dirty="0"/>
              <a:t>ze względu na skutki wojny, z czego w 45% przypadków wpływ konfliktu na podjęcie decyzji był silny.</a:t>
            </a:r>
          </a:p>
          <a:p>
            <a:pPr algn="l"/>
            <a:r>
              <a:rPr lang="pl-PL" sz="2000" dirty="0"/>
              <a:t>84%</a:t>
            </a:r>
            <a:r>
              <a:rPr lang="en-US" sz="2000" dirty="0"/>
              <a:t> </a:t>
            </a:r>
            <a:r>
              <a:rPr lang="pl-PL" sz="2000" dirty="0"/>
              <a:t>przedsiębiorców </a:t>
            </a:r>
            <a:r>
              <a:rPr lang="pl-PL" sz="2000" b="1" dirty="0"/>
              <a:t>ograniczyło nakłady </a:t>
            </a:r>
            <a:r>
              <a:rPr lang="pl-PL" sz="2000" b="1" dirty="0" err="1"/>
              <a:t>inwestycyjn</a:t>
            </a:r>
            <a:r>
              <a:rPr lang="en-US" sz="2000" b="1" dirty="0"/>
              <a:t>e</a:t>
            </a:r>
            <a:r>
              <a:rPr lang="en-US" sz="2000" dirty="0"/>
              <a:t>.</a:t>
            </a:r>
            <a:endParaRPr lang="pl-PL" sz="2000" dirty="0"/>
          </a:p>
        </p:txBody>
      </p:sp>
    </p:spTree>
    <p:extLst>
      <p:ext uri="{BB962C8B-B14F-4D97-AF65-F5344CB8AC3E}">
        <p14:creationId xmlns:p14="http://schemas.microsoft.com/office/powerpoint/2010/main" val="234231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147321-0FF6-68B2-B522-C20D8EE8CC92}"/>
              </a:ext>
            </a:extLst>
          </p:cNvPr>
          <p:cNvSpPr>
            <a:spLocks noGrp="1"/>
          </p:cNvSpPr>
          <p:nvPr>
            <p:ph type="ctrTitle"/>
          </p:nvPr>
        </p:nvSpPr>
        <p:spPr>
          <a:xfrm>
            <a:off x="-63500" y="-7937"/>
            <a:ext cx="11923268" cy="986345"/>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Innowacyjność i rozwój technologiczny</a:t>
            </a:r>
            <a:endParaRPr lang="pl-PL" sz="4800" dirty="0"/>
          </a:p>
        </p:txBody>
      </p:sp>
      <p:sp>
        <p:nvSpPr>
          <p:cNvPr id="3" name="Podtytuł 2">
            <a:extLst>
              <a:ext uri="{FF2B5EF4-FFF2-40B4-BE49-F238E27FC236}">
                <a16:creationId xmlns:a16="http://schemas.microsoft.com/office/drawing/2014/main" id="{A9CED6C1-E64B-FCC3-B9C5-134661BF8683}"/>
              </a:ext>
            </a:extLst>
          </p:cNvPr>
          <p:cNvSpPr>
            <a:spLocks noGrp="1"/>
          </p:cNvSpPr>
          <p:nvPr>
            <p:ph type="subTitle" idx="1"/>
          </p:nvPr>
        </p:nvSpPr>
        <p:spPr>
          <a:xfrm>
            <a:off x="1090759" y="2115233"/>
            <a:ext cx="9144000" cy="978551"/>
          </a:xfrm>
        </p:spPr>
        <p:txBody>
          <a:bodyPr/>
          <a:lstStyle/>
          <a:p>
            <a:r>
              <a:rPr lang="en-GB" sz="1800" b="1" dirty="0" err="1">
                <a:effectLst/>
                <a:latin typeface="Aptos" panose="020B0004020202020204" pitchFamily="34" charset="0"/>
                <a:ea typeface="Aptos" panose="020B0004020202020204" pitchFamily="34" charset="0"/>
                <a:cs typeface="Arial" panose="020B0604020202020204" pitchFamily="34" charset="0"/>
              </a:rPr>
              <a:t>Definicja</a:t>
            </a:r>
            <a:r>
              <a:rPr lang="en-GB" sz="1800" b="1" dirty="0">
                <a:effectLst/>
                <a:latin typeface="Aptos" panose="020B0004020202020204" pitchFamily="34" charset="0"/>
                <a:ea typeface="Aptos" panose="020B0004020202020204" pitchFamily="34" charset="0"/>
                <a:cs typeface="Arial" panose="020B0604020202020204" pitchFamily="34" charset="0"/>
              </a:rPr>
              <a:t>:</a:t>
            </a:r>
          </a:p>
          <a:p>
            <a:r>
              <a:rPr lang="pl-PL" sz="1800" dirty="0">
                <a:effectLst/>
                <a:latin typeface="Aptos" panose="020B0004020202020204" pitchFamily="34" charset="0"/>
                <a:ea typeface="Aptos" panose="020B0004020202020204" pitchFamily="34" charset="0"/>
                <a:cs typeface="Arial" panose="020B0604020202020204" pitchFamily="34" charset="0"/>
              </a:rPr>
              <a:t>Innowacja oznacza wprowadzenie nowości (produktu, procesu, modelu biznesowego), która przynosi istotne zmiany w skali firmy, lokalnego rynku, czy sektora.</a:t>
            </a:r>
          </a:p>
          <a:p>
            <a:endParaRPr lang="pl-PL" dirty="0"/>
          </a:p>
        </p:txBody>
      </p:sp>
      <p:sp>
        <p:nvSpPr>
          <p:cNvPr id="4" name="pole tekstowe 3">
            <a:extLst>
              <a:ext uri="{FF2B5EF4-FFF2-40B4-BE49-F238E27FC236}">
                <a16:creationId xmlns:a16="http://schemas.microsoft.com/office/drawing/2014/main" id="{9B17ED07-0A39-4050-5BF9-517C3D76A456}"/>
              </a:ext>
            </a:extLst>
          </p:cNvPr>
          <p:cNvSpPr txBox="1"/>
          <p:nvPr/>
        </p:nvSpPr>
        <p:spPr>
          <a:xfrm>
            <a:off x="145703" y="1213499"/>
            <a:ext cx="11640559" cy="830997"/>
          </a:xfrm>
          <a:prstGeom prst="rect">
            <a:avLst/>
          </a:prstGeom>
          <a:noFill/>
        </p:spPr>
        <p:txBody>
          <a:bodyPr wrap="square" rtlCol="0">
            <a:spAutoFit/>
          </a:bodyPr>
          <a:lstStyle/>
          <a:p>
            <a:pPr algn="ctr"/>
            <a:r>
              <a:rPr lang="pl-PL" sz="2400" b="0" i="0" dirty="0">
                <a:solidFill>
                  <a:srgbClr val="0D0D0D"/>
                </a:solidFill>
                <a:effectLst/>
                <a:highlight>
                  <a:srgbClr val="FFFFFF"/>
                </a:highlight>
                <a:latin typeface="+mj-lt"/>
              </a:rPr>
              <a:t>"Innowacje nie są już wyborem, ale koniecznością dla MSP, aby utrzymać konkurencyjność na dynamicznie zmieniającym się rynku."</a:t>
            </a:r>
            <a:endParaRPr lang="pl-PL" sz="2400" dirty="0">
              <a:latin typeface="+mj-lt"/>
            </a:endParaRPr>
          </a:p>
        </p:txBody>
      </p:sp>
      <p:sp>
        <p:nvSpPr>
          <p:cNvPr id="5" name="pole tekstowe 4">
            <a:extLst>
              <a:ext uri="{FF2B5EF4-FFF2-40B4-BE49-F238E27FC236}">
                <a16:creationId xmlns:a16="http://schemas.microsoft.com/office/drawing/2014/main" id="{AB7B8A99-2403-59CB-0451-A26DC7CA3CEA}"/>
              </a:ext>
            </a:extLst>
          </p:cNvPr>
          <p:cNvSpPr txBox="1"/>
          <p:nvPr/>
        </p:nvSpPr>
        <p:spPr>
          <a:xfrm>
            <a:off x="213560" y="3365281"/>
            <a:ext cx="2963257" cy="337887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Strategie innowacji w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Pierwszy na rynku- Uzyskanie pozycji lidera przez wprowadzenie nowości.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Naśladowanie - Implementacja sprawdzonych już rozwiązań.</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Inżynieria aplikacji - Udoskonalenie istniejących technologii.</a:t>
            </a:r>
          </a:p>
          <a:p>
            <a:pPr marL="171450" indent="-171450">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a:t>
            </a:r>
            <a:r>
              <a:rPr lang="en-GB" sz="1400" dirty="0">
                <a:effectLst/>
                <a:latin typeface="Aptos" panose="020B0004020202020204" pitchFamily="34" charset="0"/>
                <a:ea typeface="Aptos" panose="020B0004020202020204" pitchFamily="34" charset="0"/>
                <a:cs typeface="Arial" panose="020B0604020202020204" pitchFamily="34" charset="0"/>
              </a:rPr>
              <a:t>“</a:t>
            </a:r>
            <a:r>
              <a:rPr lang="pl-PL" sz="1400" dirty="0">
                <a:effectLst/>
                <a:latin typeface="Aptos" panose="020B0004020202020204" pitchFamily="34" charset="0"/>
                <a:ea typeface="Aptos" panose="020B0004020202020204" pitchFamily="34" charset="0"/>
                <a:cs typeface="Arial" panose="020B0604020202020204" pitchFamily="34" charset="0"/>
              </a:rPr>
              <a:t>Ja też</a:t>
            </a:r>
            <a:r>
              <a:rPr lang="en-GB" sz="1400" dirty="0">
                <a:effectLst/>
                <a:latin typeface="Aptos" panose="020B0004020202020204" pitchFamily="34" charset="0"/>
                <a:ea typeface="Aptos" panose="020B0004020202020204" pitchFamily="34" charset="0"/>
                <a:cs typeface="Arial" panose="020B0604020202020204" pitchFamily="34" charset="0"/>
              </a:rPr>
              <a:t>”</a:t>
            </a:r>
            <a:r>
              <a:rPr lang="pl-PL" sz="1400" dirty="0">
                <a:effectLst/>
                <a:latin typeface="Aptos" panose="020B0004020202020204" pitchFamily="34" charset="0"/>
                <a:ea typeface="Aptos" panose="020B0004020202020204" pitchFamily="34" charset="0"/>
                <a:cs typeface="Arial" panose="020B0604020202020204" pitchFamily="34" charset="0"/>
              </a:rPr>
              <a:t> - Kopiowanie istniejących rozwiązań, minimalne nakłady na B</a:t>
            </a:r>
            <a:r>
              <a:rPr lang="en-GB" sz="1400" dirty="0" err="1">
                <a:effectLst/>
                <a:latin typeface="Aptos" panose="020B0004020202020204" pitchFamily="34" charset="0"/>
                <a:ea typeface="Aptos" panose="020B0004020202020204" pitchFamily="34" charset="0"/>
                <a:cs typeface="Arial" panose="020B0604020202020204" pitchFamily="34" charset="0"/>
              </a:rPr>
              <a:t>adania</a:t>
            </a:r>
            <a:r>
              <a:rPr lang="pl-PL" sz="1400" dirty="0">
                <a:effectLst/>
                <a:latin typeface="Aptos" panose="020B0004020202020204" pitchFamily="34" charset="0"/>
                <a:ea typeface="Aptos" panose="020B0004020202020204" pitchFamily="34" charset="0"/>
                <a:cs typeface="Arial" panose="020B0604020202020204" pitchFamily="34" charset="0"/>
              </a:rPr>
              <a:t>+R</a:t>
            </a:r>
            <a:r>
              <a:rPr lang="en-GB" sz="1400" dirty="0" err="1">
                <a:effectLst/>
                <a:latin typeface="Aptos" panose="020B0004020202020204" pitchFamily="34" charset="0"/>
                <a:ea typeface="Aptos" panose="020B0004020202020204" pitchFamily="34" charset="0"/>
                <a:cs typeface="Arial" panose="020B0604020202020204" pitchFamily="34" charset="0"/>
              </a:rPr>
              <a:t>ozwój</a:t>
            </a:r>
            <a:r>
              <a:rPr lang="en-GB" sz="1400" dirty="0">
                <a:effectLst/>
                <a:latin typeface="Aptos" panose="020B0004020202020204" pitchFamily="34" charset="0"/>
                <a:ea typeface="Aptos" panose="020B0004020202020204" pitchFamily="34" charset="0"/>
                <a:cs typeface="Arial" panose="020B0604020202020204" pitchFamily="34" charset="0"/>
              </a:rPr>
              <a:t>.</a:t>
            </a:r>
            <a:endParaRPr lang="pl-PL" sz="1400" dirty="0">
              <a:effectLst/>
              <a:latin typeface="Aptos" panose="020B0004020202020204" pitchFamily="34" charset="0"/>
              <a:ea typeface="Aptos" panose="020B0004020202020204" pitchFamily="34" charset="0"/>
              <a:cs typeface="Arial" panose="020B0604020202020204" pitchFamily="34" charset="0"/>
            </a:endParaRPr>
          </a:p>
        </p:txBody>
      </p:sp>
      <p:sp>
        <p:nvSpPr>
          <p:cNvPr id="6" name="pole tekstowe 5">
            <a:extLst>
              <a:ext uri="{FF2B5EF4-FFF2-40B4-BE49-F238E27FC236}">
                <a16:creationId xmlns:a16="http://schemas.microsoft.com/office/drawing/2014/main" id="{F8DEB57F-C19D-8DD7-147F-B36BECC70CD8}"/>
              </a:ext>
            </a:extLst>
          </p:cNvPr>
          <p:cNvSpPr txBox="1"/>
          <p:nvPr/>
        </p:nvSpPr>
        <p:spPr>
          <a:xfrm>
            <a:off x="3219395" y="3485473"/>
            <a:ext cx="2443364" cy="2677656"/>
          </a:xfrm>
          <a:prstGeom prst="rect">
            <a:avLst/>
          </a:prstGeom>
          <a:noFill/>
        </p:spPr>
        <p:txBody>
          <a:bodyPr wrap="square" rtlCol="0">
            <a:spAutoFit/>
          </a:bodyPr>
          <a:lstStyle/>
          <a:p>
            <a:pPr algn="l"/>
            <a:r>
              <a:rPr lang="pl-PL" sz="1400" b="1" i="0" dirty="0">
                <a:solidFill>
                  <a:srgbClr val="0D0D0D"/>
                </a:solidFill>
                <a:effectLst/>
                <a:highlight>
                  <a:srgbClr val="FFFFFF"/>
                </a:highlight>
              </a:rPr>
              <a:t>Charakterystyka innowacji w MSP:</a:t>
            </a:r>
          </a:p>
          <a:p>
            <a:pPr algn="l"/>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Wysoki procent MSP inwestuje w innowacje, głównie na poziomie firmy.</a:t>
            </a:r>
            <a:endParaRPr lang="en-GB" sz="1400" b="0" i="0" dirty="0">
              <a:solidFill>
                <a:srgbClr val="0D0D0D"/>
              </a:solidFill>
              <a:effectLst/>
              <a:highlight>
                <a:srgbClr val="FFFFFF"/>
              </a:highlight>
            </a:endParaRPr>
          </a:p>
          <a:p>
            <a:pPr algn="l"/>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 Większość innowacji ma charakter przyrostowy, choć występują również innowacje radykalne, zmieniające rynek.</a:t>
            </a:r>
          </a:p>
        </p:txBody>
      </p:sp>
      <p:sp>
        <p:nvSpPr>
          <p:cNvPr id="8" name="pole tekstowe 7">
            <a:extLst>
              <a:ext uri="{FF2B5EF4-FFF2-40B4-BE49-F238E27FC236}">
                <a16:creationId xmlns:a16="http://schemas.microsoft.com/office/drawing/2014/main" id="{B0E7B4D8-1318-39B7-F192-EB8134CD1FF8}"/>
              </a:ext>
            </a:extLst>
          </p:cNvPr>
          <p:cNvSpPr txBox="1"/>
          <p:nvPr/>
        </p:nvSpPr>
        <p:spPr>
          <a:xfrm>
            <a:off x="5702762" y="3485473"/>
            <a:ext cx="2443364" cy="2462213"/>
          </a:xfrm>
          <a:prstGeom prst="rect">
            <a:avLst/>
          </a:prstGeom>
          <a:noFill/>
        </p:spPr>
        <p:txBody>
          <a:bodyPr wrap="square" rtlCol="0">
            <a:spAutoFit/>
          </a:bodyPr>
          <a:lstStyle/>
          <a:p>
            <a:pPr algn="l"/>
            <a:r>
              <a:rPr lang="pl-PL" sz="1400" b="1" i="0" dirty="0">
                <a:solidFill>
                  <a:srgbClr val="0D0D0D"/>
                </a:solidFill>
                <a:effectLst/>
                <a:highlight>
                  <a:srgbClr val="FFFFFF"/>
                </a:highlight>
              </a:rPr>
              <a:t>Czynniki wpływające na innowacje:</a:t>
            </a:r>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Zasoby ludzkie: motywacja i doświadczenie pracowników.</a:t>
            </a:r>
            <a:endParaRPr lang="en-GB" sz="1400" b="0" i="0" dirty="0">
              <a:solidFill>
                <a:srgbClr val="0D0D0D"/>
              </a:solidFill>
              <a:effectLst/>
              <a:highlight>
                <a:srgbClr val="FFFFFF"/>
              </a:highlight>
            </a:endParaRPr>
          </a:p>
          <a:p>
            <a:pPr algn="l">
              <a:buFont typeface="Arial" panose="020B0604020202020204" pitchFamily="34" charset="0"/>
              <a:buChar char="•"/>
            </a:pPr>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Kultura organizacyjna: chęć do innowacji, swoboda działania, zdolność do innowacji, aktywność.</a:t>
            </a:r>
          </a:p>
        </p:txBody>
      </p:sp>
      <p:pic>
        <p:nvPicPr>
          <p:cNvPr id="11" name="Obraz 10" descr="Obraz zawierający tekst, zrzut ekranu, Czcionka, diagram&#10;&#10;Opis wygenerowany automatycznie">
            <a:extLst>
              <a:ext uri="{FF2B5EF4-FFF2-40B4-BE49-F238E27FC236}">
                <a16:creationId xmlns:a16="http://schemas.microsoft.com/office/drawing/2014/main" id="{D95E74BB-5854-3E6B-5796-BC665C274523}"/>
              </a:ext>
            </a:extLst>
          </p:cNvPr>
          <p:cNvPicPr>
            <a:picLocks noChangeAspect="1"/>
          </p:cNvPicPr>
          <p:nvPr/>
        </p:nvPicPr>
        <p:blipFill rotWithShape="1">
          <a:blip r:embed="rId3">
            <a:extLst>
              <a:ext uri="{28A0092B-C50C-407E-A947-70E740481C1C}">
                <a14:useLocalDpi xmlns:a14="http://schemas.microsoft.com/office/drawing/2010/main" val="0"/>
              </a:ext>
            </a:extLst>
          </a:blip>
          <a:srcRect l="6299" t="7803" r="7921" b="-33"/>
          <a:stretch/>
        </p:blipFill>
        <p:spPr>
          <a:xfrm>
            <a:off x="8186129" y="3122416"/>
            <a:ext cx="3561054" cy="2728884"/>
          </a:xfrm>
          <a:prstGeom prst="rect">
            <a:avLst/>
          </a:prstGeom>
        </p:spPr>
      </p:pic>
      <p:sp>
        <p:nvSpPr>
          <p:cNvPr id="7" name="pole tekstowe 6">
            <a:extLst>
              <a:ext uri="{FF2B5EF4-FFF2-40B4-BE49-F238E27FC236}">
                <a16:creationId xmlns:a16="http://schemas.microsoft.com/office/drawing/2014/main" id="{77A592F2-AE27-8136-052C-686FF3FE78CB}"/>
              </a:ext>
            </a:extLst>
          </p:cNvPr>
          <p:cNvSpPr txBox="1"/>
          <p:nvPr/>
        </p:nvSpPr>
        <p:spPr>
          <a:xfrm>
            <a:off x="9567672" y="5947686"/>
            <a:ext cx="2624328" cy="430887"/>
          </a:xfrm>
          <a:prstGeom prst="rect">
            <a:avLst/>
          </a:prstGeom>
          <a:noFill/>
        </p:spPr>
        <p:txBody>
          <a:bodyPr wrap="square" rtlCol="0">
            <a:spAutoFit/>
          </a:bodyPr>
          <a:lstStyle/>
          <a:p>
            <a:r>
              <a:rPr lang="en-US" sz="1100" dirty="0" err="1"/>
              <a:t>Wykres</a:t>
            </a:r>
            <a:r>
              <a:rPr lang="en-US" sz="1100" dirty="0"/>
              <a:t>: </a:t>
            </a:r>
            <a:r>
              <a:rPr lang="en-US" sz="1100" dirty="0" err="1"/>
              <a:t>Zainteresowanie</a:t>
            </a:r>
            <a:r>
              <a:rPr lang="en-US" sz="1100" dirty="0"/>
              <a:t> </a:t>
            </a:r>
            <a:r>
              <a:rPr lang="en-US" sz="1100" dirty="0" err="1"/>
              <a:t>wdrażaniem</a:t>
            </a:r>
            <a:r>
              <a:rPr lang="en-US" sz="1100" dirty="0"/>
              <a:t> </a:t>
            </a:r>
            <a:r>
              <a:rPr lang="en-US" sz="1100" dirty="0" err="1"/>
              <a:t>innowacji</a:t>
            </a:r>
            <a:r>
              <a:rPr lang="en-US" sz="1100" dirty="0"/>
              <a:t> </a:t>
            </a:r>
            <a:r>
              <a:rPr lang="en-US" sz="1100" dirty="0" err="1"/>
              <a:t>wśród</a:t>
            </a:r>
            <a:r>
              <a:rPr lang="en-US" sz="1100" dirty="0"/>
              <a:t> </a:t>
            </a:r>
            <a:r>
              <a:rPr lang="en-US" sz="1100" dirty="0" err="1"/>
              <a:t>pomorskich</a:t>
            </a:r>
            <a:r>
              <a:rPr lang="en-US" sz="1100" dirty="0"/>
              <a:t> MSP.</a:t>
            </a:r>
          </a:p>
        </p:txBody>
      </p:sp>
    </p:spTree>
    <p:extLst>
      <p:ext uri="{BB962C8B-B14F-4D97-AF65-F5344CB8AC3E}">
        <p14:creationId xmlns:p14="http://schemas.microsoft.com/office/powerpoint/2010/main" val="112007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D0F0A2-1E0E-42CF-116E-5BD14BE8F9C5}"/>
              </a:ext>
            </a:extLst>
          </p:cNvPr>
          <p:cNvSpPr>
            <a:spLocks noGrp="1"/>
          </p:cNvSpPr>
          <p:nvPr>
            <p:ph type="ctrTitle"/>
          </p:nvPr>
        </p:nvSpPr>
        <p:spPr>
          <a:xfrm>
            <a:off x="120167" y="376359"/>
            <a:ext cx="11166764" cy="822960"/>
          </a:xfrm>
        </p:spPr>
        <p:txBody>
          <a:bodyPr/>
          <a:lstStyle/>
          <a:p>
            <a:pPr>
              <a:lnSpc>
                <a:spcPct val="115000"/>
              </a:lnSpc>
              <a:spcAft>
                <a:spcPts val="800"/>
              </a:spcAft>
            </a:pPr>
            <a:r>
              <a:rPr lang="en-US" sz="4800" dirty="0" err="1">
                <a:latin typeface="Aptos" panose="020B0004020202020204" pitchFamily="34" charset="0"/>
                <a:cs typeface="Arial" panose="020B0604020202020204" pitchFamily="34" charset="0"/>
              </a:rPr>
              <a:t>Geneza</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Rozwój</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sektora</a:t>
            </a:r>
            <a:r>
              <a:rPr lang="en-US" sz="4800" dirty="0">
                <a:latin typeface="Aptos" panose="020B0004020202020204" pitchFamily="34" charset="0"/>
                <a:cs typeface="Arial" panose="020B0604020202020204" pitchFamily="34" charset="0"/>
              </a:rPr>
              <a:t> MSP w </a:t>
            </a:r>
            <a:r>
              <a:rPr lang="en-US" sz="4800" dirty="0" err="1">
                <a:latin typeface="Aptos" panose="020B0004020202020204" pitchFamily="34" charset="0"/>
                <a:cs typeface="Arial" panose="020B0604020202020204" pitchFamily="34" charset="0"/>
              </a:rPr>
              <a:t>Polsce</a:t>
            </a:r>
            <a:r>
              <a:rPr lang="en-US" sz="4800" dirty="0">
                <a:latin typeface="Aptos" panose="020B0004020202020204" pitchFamily="34" charset="0"/>
                <a:cs typeface="Arial" panose="020B0604020202020204" pitchFamily="34" charset="0"/>
              </a:rPr>
              <a:t>.</a:t>
            </a:r>
            <a:endParaRPr lang="pl-PL" sz="4800" dirty="0"/>
          </a:p>
        </p:txBody>
      </p:sp>
      <p:sp>
        <p:nvSpPr>
          <p:cNvPr id="3" name="Podtytuł 2">
            <a:extLst>
              <a:ext uri="{FF2B5EF4-FFF2-40B4-BE49-F238E27FC236}">
                <a16:creationId xmlns:a16="http://schemas.microsoft.com/office/drawing/2014/main" id="{E3B04C57-ADF2-37F8-73B4-07D7FBAFBD29}"/>
              </a:ext>
            </a:extLst>
          </p:cNvPr>
          <p:cNvSpPr>
            <a:spLocks noGrp="1"/>
          </p:cNvSpPr>
          <p:nvPr>
            <p:ph type="subTitle" idx="1"/>
          </p:nvPr>
        </p:nvSpPr>
        <p:spPr>
          <a:xfrm>
            <a:off x="960120" y="1362456"/>
            <a:ext cx="9707880" cy="3895344"/>
          </a:xfrm>
        </p:spPr>
        <p:txBody>
          <a:bodyPr/>
          <a:lstStyle/>
          <a:p>
            <a:br>
              <a:rPr lang="pl-PL" sz="2400" dirty="0">
                <a:effectLst/>
                <a:latin typeface="Aptos" panose="020B0004020202020204" pitchFamily="34" charset="0"/>
                <a:ea typeface="Aptos" panose="020B0004020202020204" pitchFamily="34" charset="0"/>
                <a:cs typeface="Arial" panose="020B0604020202020204" pitchFamily="34" charset="0"/>
              </a:rPr>
            </a:br>
            <a:endParaRPr lang="pl-PL" dirty="0"/>
          </a:p>
        </p:txBody>
      </p:sp>
      <p:sp>
        <p:nvSpPr>
          <p:cNvPr id="5" name="pole tekstowe 4">
            <a:extLst>
              <a:ext uri="{FF2B5EF4-FFF2-40B4-BE49-F238E27FC236}">
                <a16:creationId xmlns:a16="http://schemas.microsoft.com/office/drawing/2014/main" id="{026D23A9-88BE-0C59-EE7F-E367E503AD5C}"/>
              </a:ext>
            </a:extLst>
          </p:cNvPr>
          <p:cNvSpPr txBox="1"/>
          <p:nvPr/>
        </p:nvSpPr>
        <p:spPr>
          <a:xfrm>
            <a:off x="511277" y="1478419"/>
            <a:ext cx="11238271" cy="4708981"/>
          </a:xfrm>
          <a:prstGeom prst="rect">
            <a:avLst/>
          </a:prstGeom>
          <a:noFill/>
        </p:spPr>
        <p:txBody>
          <a:bodyPr wrap="square" rtlCol="0">
            <a:spAutoFit/>
          </a:bodyPr>
          <a:lstStyle/>
          <a:p>
            <a:r>
              <a:rPr lang="en-US" sz="2000" b="1" dirty="0"/>
              <a:t>I </a:t>
            </a:r>
            <a:r>
              <a:rPr lang="en-US" sz="2000" b="1" dirty="0" err="1"/>
              <a:t>Wstępna</a:t>
            </a:r>
            <a:r>
              <a:rPr lang="en-US" sz="2000" b="1" dirty="0"/>
              <a:t> </a:t>
            </a:r>
            <a:r>
              <a:rPr lang="en-US" sz="2000" b="1" dirty="0" err="1"/>
              <a:t>faza</a:t>
            </a:r>
            <a:r>
              <a:rPr lang="en-US" sz="2000" b="1" dirty="0"/>
              <a:t> </a:t>
            </a:r>
            <a:r>
              <a:rPr lang="en-US" sz="2000" b="1" dirty="0" err="1"/>
              <a:t>rozwoju</a:t>
            </a:r>
            <a:r>
              <a:rPr lang="en-US" sz="2000" dirty="0"/>
              <a:t>: </a:t>
            </a:r>
          </a:p>
          <a:p>
            <a:pPr marL="342900" indent="-342900">
              <a:buFont typeface="Arial" panose="020B0604020202020204" pitchFamily="34" charset="0"/>
              <a:buChar char="•"/>
            </a:pPr>
            <a:r>
              <a:rPr lang="en-US" sz="2000" dirty="0" err="1"/>
              <a:t>Okres</a:t>
            </a:r>
            <a:r>
              <a:rPr lang="en-US" sz="2000" dirty="0"/>
              <a:t> </a:t>
            </a:r>
            <a:r>
              <a:rPr lang="en-US" sz="2000" dirty="0" err="1"/>
              <a:t>powojenny</a:t>
            </a:r>
            <a:r>
              <a:rPr lang="en-US" sz="2000" dirty="0"/>
              <a:t> do </a:t>
            </a:r>
            <a:r>
              <a:rPr lang="en-US" sz="2000" dirty="0" err="1"/>
              <a:t>lat</a:t>
            </a:r>
            <a:r>
              <a:rPr lang="en-US" sz="2000" dirty="0"/>
              <a:t> 80 XX w.</a:t>
            </a:r>
          </a:p>
          <a:p>
            <a:pPr marL="342900" indent="-342900">
              <a:buFont typeface="Arial" panose="020B0604020202020204" pitchFamily="34" charset="0"/>
              <a:buChar char="•"/>
            </a:pPr>
            <a:r>
              <a:rPr lang="en-US" sz="2000" dirty="0"/>
              <a:t>N</a:t>
            </a:r>
            <a:r>
              <a:rPr lang="pl-PL" sz="2000" dirty="0" err="1"/>
              <a:t>iewielkie</a:t>
            </a:r>
            <a:r>
              <a:rPr lang="pl-PL" sz="2000" dirty="0"/>
              <a:t> znaczenie gospodarcze</a:t>
            </a:r>
            <a:r>
              <a:rPr lang="en-US" sz="2000" dirty="0"/>
              <a:t> MSP</a:t>
            </a:r>
            <a:r>
              <a:rPr lang="pl-PL" sz="2000" dirty="0"/>
              <a:t>, z ograniczonym udziałem w produkcji i dochodzie narodowym</a:t>
            </a:r>
            <a:r>
              <a:rPr lang="en-US" sz="2000" dirty="0"/>
              <a:t>; </a:t>
            </a:r>
            <a:r>
              <a:rPr lang="en-US" sz="2000" dirty="0" err="1"/>
              <a:t>niska</a:t>
            </a:r>
            <a:r>
              <a:rPr lang="en-US" sz="2000" dirty="0"/>
              <a:t> </a:t>
            </a:r>
            <a:r>
              <a:rPr lang="pl-PL" sz="2000" dirty="0"/>
              <a:t>wielkość produkcji, zatrudnieni</a:t>
            </a:r>
            <a:r>
              <a:rPr lang="en-US" sz="2000" dirty="0"/>
              <a:t>a</a:t>
            </a:r>
            <a:r>
              <a:rPr lang="pl-PL" sz="2000" dirty="0"/>
              <a:t> oraz potencjał</a:t>
            </a:r>
            <a:r>
              <a:rPr lang="en-US" sz="2000" dirty="0"/>
              <a:t>u</a:t>
            </a:r>
            <a:r>
              <a:rPr lang="pl-PL" sz="2000" dirty="0"/>
              <a:t> </a:t>
            </a:r>
            <a:r>
              <a:rPr lang="pl-PL" sz="2000" dirty="0" err="1"/>
              <a:t>techniczn</a:t>
            </a:r>
            <a:r>
              <a:rPr lang="en-US" sz="2000" dirty="0"/>
              <a:t>ego.</a:t>
            </a:r>
          </a:p>
          <a:p>
            <a:pPr marL="342900" indent="-342900">
              <a:buFont typeface="Arial" panose="020B0604020202020204" pitchFamily="34" charset="0"/>
              <a:buChar char="•"/>
            </a:pPr>
            <a:r>
              <a:rPr lang="en-US" sz="2000" dirty="0" err="1"/>
              <a:t>Pierwsze</a:t>
            </a:r>
            <a:r>
              <a:rPr lang="en-US" sz="2000" dirty="0"/>
              <a:t> </a:t>
            </a:r>
            <a:r>
              <a:rPr lang="en-US" sz="2000" dirty="0" err="1"/>
              <a:t>zmiany</a:t>
            </a:r>
            <a:r>
              <a:rPr lang="en-US" sz="2000" dirty="0"/>
              <a:t> od </a:t>
            </a:r>
            <a:r>
              <a:rPr lang="en-US" sz="2000" dirty="0" err="1"/>
              <a:t>początku</a:t>
            </a:r>
            <a:r>
              <a:rPr lang="en-US" sz="2000" dirty="0"/>
              <a:t> </a:t>
            </a:r>
            <a:r>
              <a:rPr lang="en-US" sz="2000" dirty="0" err="1"/>
              <a:t>lat</a:t>
            </a:r>
            <a:r>
              <a:rPr lang="en-US" sz="2000" dirty="0"/>
              <a:t> 80., </a:t>
            </a:r>
            <a:r>
              <a:rPr lang="en-US" sz="2000" dirty="0" err="1"/>
              <a:t>próby</a:t>
            </a:r>
            <a:r>
              <a:rPr lang="en-US" sz="2000" dirty="0"/>
              <a:t> </a:t>
            </a:r>
            <a:r>
              <a:rPr lang="en-US" sz="2000" dirty="0" err="1"/>
              <a:t>łagodzenia</a:t>
            </a:r>
            <a:r>
              <a:rPr lang="en-US" sz="2000" dirty="0"/>
              <a:t> </a:t>
            </a:r>
            <a:r>
              <a:rPr lang="en-US" sz="2000" dirty="0" err="1"/>
              <a:t>skutków</a:t>
            </a:r>
            <a:r>
              <a:rPr lang="en-US" sz="2000" dirty="0"/>
              <a:t> </a:t>
            </a:r>
            <a:r>
              <a:rPr lang="en-US" sz="2000" dirty="0" err="1"/>
              <a:t>narastającego</a:t>
            </a:r>
            <a:r>
              <a:rPr lang="en-US" sz="2000" dirty="0"/>
              <a:t> </a:t>
            </a:r>
            <a:r>
              <a:rPr lang="en-US" sz="2000" dirty="0" err="1"/>
              <a:t>kryzysu</a:t>
            </a:r>
            <a:r>
              <a:rPr lang="en-US" sz="2000" dirty="0"/>
              <a:t> (m.in. </a:t>
            </a:r>
            <a:r>
              <a:rPr lang="en-US" sz="2000" dirty="0" err="1"/>
              <a:t>nowelizacja</a:t>
            </a:r>
            <a:r>
              <a:rPr lang="en-US" sz="2000" dirty="0"/>
              <a:t> </a:t>
            </a:r>
            <a:r>
              <a:rPr lang="en-US" sz="2000" dirty="0" err="1"/>
              <a:t>ustawy</a:t>
            </a:r>
            <a:r>
              <a:rPr lang="en-US" sz="2000" dirty="0"/>
              <a:t> o </a:t>
            </a:r>
            <a:r>
              <a:rPr lang="en-US" sz="2000" dirty="0" err="1"/>
              <a:t>przedsiębiorstwach</a:t>
            </a:r>
            <a:r>
              <a:rPr lang="en-US" sz="2000" dirty="0"/>
              <a:t> </a:t>
            </a:r>
            <a:r>
              <a:rPr lang="en-US" sz="2000" dirty="0" err="1"/>
              <a:t>państwowych</a:t>
            </a:r>
            <a:r>
              <a:rPr lang="en-US" sz="2000" dirty="0"/>
              <a:t>, </a:t>
            </a:r>
            <a:r>
              <a:rPr lang="pl-PL" sz="2000" dirty="0"/>
              <a:t>zniesienie ingerencji państwa w ustalanie cen, dopuszczenie zagranicznych inwestycji kapitałowych</a:t>
            </a:r>
            <a:r>
              <a:rPr lang="en-US" sz="2000" dirty="0"/>
              <a:t>, </a:t>
            </a:r>
            <a:r>
              <a:rPr lang="en-US" sz="2000" dirty="0" err="1"/>
              <a:t>liberalizacja</a:t>
            </a:r>
            <a:r>
              <a:rPr lang="en-US" sz="2000" dirty="0"/>
              <a:t> </a:t>
            </a:r>
            <a:r>
              <a:rPr lang="en-US" sz="2000" dirty="0" err="1"/>
              <a:t>przepisów</a:t>
            </a:r>
            <a:r>
              <a:rPr lang="en-US" sz="2000" dirty="0"/>
              <a:t> </a:t>
            </a:r>
            <a:r>
              <a:rPr lang="en-US" sz="2000" dirty="0" err="1"/>
              <a:t>dotyczących</a:t>
            </a:r>
            <a:r>
              <a:rPr lang="en-US" sz="2000" dirty="0"/>
              <a:t> </a:t>
            </a:r>
            <a:r>
              <a:rPr lang="en-US" sz="2000" dirty="0" err="1"/>
              <a:t>handlu</a:t>
            </a:r>
            <a:r>
              <a:rPr lang="en-US" sz="2000" dirty="0"/>
              <a:t> </a:t>
            </a:r>
            <a:r>
              <a:rPr lang="en-US" sz="2000" dirty="0" err="1"/>
              <a:t>zagranicznego</a:t>
            </a:r>
            <a:r>
              <a:rPr lang="en-US" sz="2000" dirty="0"/>
              <a:t>, </a:t>
            </a:r>
            <a:r>
              <a:rPr lang="en-US" sz="2000" dirty="0" err="1"/>
              <a:t>ułatwienia</a:t>
            </a:r>
            <a:r>
              <a:rPr lang="en-US" sz="2000" dirty="0"/>
              <a:t> w </a:t>
            </a:r>
            <a:r>
              <a:rPr lang="en-US" sz="2000" dirty="0" err="1"/>
              <a:t>dostępie</a:t>
            </a:r>
            <a:r>
              <a:rPr lang="en-US" sz="2000" dirty="0"/>
              <a:t> do </a:t>
            </a:r>
            <a:r>
              <a:rPr lang="en-US" sz="2000" dirty="0" err="1"/>
              <a:t>finansowania</a:t>
            </a:r>
            <a:r>
              <a:rPr lang="en-US" sz="2000" dirty="0"/>
              <a:t> </a:t>
            </a:r>
            <a:r>
              <a:rPr lang="en-US" sz="2000" dirty="0" err="1"/>
              <a:t>na</a:t>
            </a:r>
            <a:r>
              <a:rPr lang="en-US" sz="2000" dirty="0"/>
              <a:t> </a:t>
            </a:r>
            <a:r>
              <a:rPr lang="en-US" sz="2000" dirty="0" err="1"/>
              <a:t>zakup</a:t>
            </a:r>
            <a:r>
              <a:rPr lang="en-US" sz="2000" dirty="0"/>
              <a:t> </a:t>
            </a:r>
            <a:r>
              <a:rPr lang="en-US" sz="2000" dirty="0" err="1"/>
              <a:t>maszyn</a:t>
            </a:r>
            <a:r>
              <a:rPr lang="en-US" sz="2000" dirty="0"/>
              <a:t> </a:t>
            </a:r>
            <a:r>
              <a:rPr lang="en-US" sz="2000" dirty="0" err="1"/>
              <a:t>i</a:t>
            </a:r>
            <a:r>
              <a:rPr lang="en-US" sz="2000" dirty="0"/>
              <a:t> </a:t>
            </a:r>
            <a:r>
              <a:rPr lang="en-US" sz="2000" dirty="0" err="1"/>
              <a:t>urządzeń</a:t>
            </a:r>
            <a:r>
              <a:rPr lang="en-US" sz="2000" dirty="0"/>
              <a:t>)</a:t>
            </a:r>
          </a:p>
          <a:p>
            <a:endParaRPr lang="en-US" sz="2000" dirty="0"/>
          </a:p>
          <a:p>
            <a:r>
              <a:rPr lang="en-US" sz="2000" b="1" dirty="0"/>
              <a:t>II </a:t>
            </a:r>
            <a:r>
              <a:rPr lang="en-US" sz="2000" b="1" dirty="0" err="1"/>
              <a:t>Faza</a:t>
            </a:r>
            <a:r>
              <a:rPr lang="en-US" sz="2000" b="1" dirty="0"/>
              <a:t> </a:t>
            </a:r>
            <a:r>
              <a:rPr lang="en-US" sz="2000" b="1" dirty="0" err="1"/>
              <a:t>eksplozji</a:t>
            </a:r>
            <a:r>
              <a:rPr lang="en-US" sz="2000" dirty="0"/>
              <a:t>: </a:t>
            </a:r>
          </a:p>
          <a:p>
            <a:pPr marL="342900" indent="-342900">
              <a:buFont typeface="Arial" panose="020B0604020202020204" pitchFamily="34" charset="0"/>
              <a:buChar char="•"/>
            </a:pPr>
            <a:r>
              <a:rPr lang="en-US" sz="2000" dirty="0" err="1"/>
              <a:t>Początek</a:t>
            </a:r>
            <a:r>
              <a:rPr lang="en-US" sz="2000" dirty="0"/>
              <a:t>/</a:t>
            </a:r>
            <a:r>
              <a:rPr lang="en-US" sz="2000" dirty="0" err="1"/>
              <a:t>pierwsza</a:t>
            </a:r>
            <a:r>
              <a:rPr lang="en-US" sz="2000" dirty="0"/>
              <a:t> </a:t>
            </a:r>
            <a:r>
              <a:rPr lang="en-US" sz="2000" dirty="0" err="1"/>
              <a:t>połowa</a:t>
            </a:r>
            <a:r>
              <a:rPr lang="en-US" sz="2000" dirty="0"/>
              <a:t> </a:t>
            </a:r>
            <a:r>
              <a:rPr lang="en-US" sz="2000" dirty="0" err="1"/>
              <a:t>lat</a:t>
            </a:r>
            <a:r>
              <a:rPr lang="en-US" sz="2000" dirty="0"/>
              <a:t> 90.</a:t>
            </a:r>
          </a:p>
          <a:p>
            <a:pPr marL="342900" indent="-342900">
              <a:buFont typeface="Arial" panose="020B0604020202020204" pitchFamily="34" charset="0"/>
              <a:buChar char="•"/>
            </a:pPr>
            <a:r>
              <a:rPr lang="en-US" sz="2000" dirty="0"/>
              <a:t>G</a:t>
            </a:r>
            <a:r>
              <a:rPr lang="pl-PL" sz="2000" dirty="0" err="1"/>
              <a:t>wałtown</a:t>
            </a:r>
            <a:r>
              <a:rPr lang="en-US" sz="2000" dirty="0"/>
              <a:t>e</a:t>
            </a:r>
            <a:r>
              <a:rPr lang="pl-PL" sz="2000" dirty="0"/>
              <a:t> zmian</a:t>
            </a:r>
            <a:r>
              <a:rPr lang="en-US" sz="2000" dirty="0"/>
              <a:t>y</a:t>
            </a:r>
            <a:r>
              <a:rPr lang="pl-PL" sz="2000" dirty="0"/>
              <a:t> </a:t>
            </a:r>
            <a:r>
              <a:rPr lang="pl-PL" sz="2000" dirty="0" err="1"/>
              <a:t>systemow</a:t>
            </a:r>
            <a:r>
              <a:rPr lang="en-US" sz="2000" dirty="0"/>
              <a:t>e</a:t>
            </a:r>
            <a:r>
              <a:rPr lang="pl-PL" sz="2000" dirty="0"/>
              <a:t> i prawno-</a:t>
            </a:r>
            <a:r>
              <a:rPr lang="pl-PL" sz="2000" dirty="0" err="1"/>
              <a:t>instytucjonaln</a:t>
            </a:r>
            <a:r>
              <a:rPr lang="en-US" sz="2000" dirty="0"/>
              <a:t>e</a:t>
            </a:r>
            <a:r>
              <a:rPr lang="pl-PL" sz="2000" dirty="0"/>
              <a:t>, </a:t>
            </a:r>
            <a:r>
              <a:rPr lang="en-US" sz="2000" dirty="0" err="1"/>
              <a:t>zn</a:t>
            </a:r>
            <a:r>
              <a:rPr lang="pl-PL" sz="2000" dirty="0" err="1"/>
              <a:t>aczny</a:t>
            </a:r>
            <a:r>
              <a:rPr lang="pl-PL" sz="2000" dirty="0"/>
              <a:t> wzrost liczby nowych firm prywatnych, głównie małych, </a:t>
            </a:r>
            <a:r>
              <a:rPr lang="pl-PL" sz="2000" dirty="0" err="1"/>
              <a:t>dynamiczn</a:t>
            </a:r>
            <a:r>
              <a:rPr lang="en-US" sz="2000" dirty="0"/>
              <a:t>e</a:t>
            </a:r>
            <a:r>
              <a:rPr lang="pl-PL" sz="2000" dirty="0"/>
              <a:t> zmian</a:t>
            </a:r>
            <a:r>
              <a:rPr lang="en-US" sz="2000" dirty="0"/>
              <a:t>y</a:t>
            </a:r>
            <a:r>
              <a:rPr lang="pl-PL" sz="2000" dirty="0"/>
              <a:t> na rynku, taki</a:t>
            </a:r>
            <a:r>
              <a:rPr lang="en-US" sz="2000" dirty="0"/>
              <a:t>e</a:t>
            </a:r>
            <a:r>
              <a:rPr lang="pl-PL" sz="2000" dirty="0"/>
              <a:t> jak restrukturyzacja zatrudnienia i restrukturyzacja przedsiębiorstw państwowych</a:t>
            </a:r>
            <a:r>
              <a:rPr lang="en-US" sz="2000" dirty="0"/>
              <a:t>.</a:t>
            </a:r>
          </a:p>
          <a:p>
            <a:pPr marL="342900" indent="-342900">
              <a:buFont typeface="Arial" panose="020B0604020202020204" pitchFamily="34" charset="0"/>
              <a:buChar char="•"/>
            </a:pPr>
            <a:r>
              <a:rPr lang="en-US" sz="2000" dirty="0" err="1"/>
              <a:t>Główna</a:t>
            </a:r>
            <a:r>
              <a:rPr lang="en-US" sz="2000" dirty="0"/>
              <a:t> </a:t>
            </a:r>
            <a:r>
              <a:rPr lang="en-US" sz="2000" dirty="0" err="1"/>
              <a:t>przyczyna</a:t>
            </a:r>
            <a:r>
              <a:rPr lang="en-US" sz="2000" dirty="0"/>
              <a:t>: </a:t>
            </a:r>
            <a:r>
              <a:rPr lang="pl-PL" sz="2000" dirty="0"/>
              <a:t>wprowadzenie od 1989 roku gospodarki wolnokonkurencyjnej</a:t>
            </a:r>
            <a:r>
              <a:rPr lang="en-US" sz="2000" dirty="0"/>
              <a:t>.</a:t>
            </a:r>
          </a:p>
        </p:txBody>
      </p:sp>
    </p:spTree>
    <p:extLst>
      <p:ext uri="{BB962C8B-B14F-4D97-AF65-F5344CB8AC3E}">
        <p14:creationId xmlns:p14="http://schemas.microsoft.com/office/powerpoint/2010/main" val="8756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9402F0-559D-988E-CD81-6657D9463EF2}"/>
              </a:ext>
            </a:extLst>
          </p:cNvPr>
          <p:cNvSpPr>
            <a:spLocks noGrp="1"/>
          </p:cNvSpPr>
          <p:nvPr>
            <p:ph type="ctrTitle"/>
          </p:nvPr>
        </p:nvSpPr>
        <p:spPr>
          <a:xfrm>
            <a:off x="0" y="-7937"/>
            <a:ext cx="10617200" cy="949769"/>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Wsparcie dla innowacyjności</a:t>
            </a:r>
            <a:endParaRPr lang="pl-PL" sz="4800" dirty="0"/>
          </a:p>
        </p:txBody>
      </p:sp>
      <p:sp>
        <p:nvSpPr>
          <p:cNvPr id="3" name="Podtytuł 2">
            <a:extLst>
              <a:ext uri="{FF2B5EF4-FFF2-40B4-BE49-F238E27FC236}">
                <a16:creationId xmlns:a16="http://schemas.microsoft.com/office/drawing/2014/main" id="{9F216867-1A8C-6050-EDBF-83BECC4F23DC}"/>
              </a:ext>
            </a:extLst>
          </p:cNvPr>
          <p:cNvSpPr>
            <a:spLocks noGrp="1"/>
          </p:cNvSpPr>
          <p:nvPr>
            <p:ph type="subTitle" idx="1"/>
          </p:nvPr>
        </p:nvSpPr>
        <p:spPr>
          <a:xfrm>
            <a:off x="151331" y="2522745"/>
            <a:ext cx="5609389" cy="3754718"/>
          </a:xfrm>
        </p:spPr>
        <p:txBody>
          <a:bodyPr/>
          <a:lstStyle/>
          <a:p>
            <a:pPr marL="342900" indent="-342900" algn="l">
              <a:buFont typeface="Arial" panose="020B0604020202020204" pitchFamily="34" charset="0"/>
              <a:buChar char="•"/>
            </a:pPr>
            <a:r>
              <a:rPr lang="pl-PL" sz="1600" dirty="0"/>
              <a:t>Dostęp do zasobów badawczych: MŚP mogą korzystać z zasobów badawczych dostępnych w instytucjach naukowych</a:t>
            </a:r>
            <a:r>
              <a:rPr lang="en-US" sz="1600" dirty="0"/>
              <a:t> </a:t>
            </a:r>
            <a:r>
              <a:rPr lang="en-US" sz="1600" dirty="0" err="1"/>
              <a:t>i</a:t>
            </a:r>
            <a:r>
              <a:rPr lang="en-US" sz="1600" dirty="0"/>
              <a:t> </a:t>
            </a:r>
            <a:r>
              <a:rPr lang="pl-PL" sz="1600" dirty="0"/>
              <a:t>uniwersytetach, np. laboratoriów, sprzętu badawczego, eksperckiej wiedzy i badań prowadzonych przez naukowców.</a:t>
            </a:r>
          </a:p>
          <a:p>
            <a:pPr marL="342900" indent="-342900" algn="l">
              <a:buFont typeface="Arial" panose="020B0604020202020204" pitchFamily="34" charset="0"/>
              <a:buChar char="•"/>
            </a:pPr>
            <a:r>
              <a:rPr lang="pl-PL" sz="1600" dirty="0"/>
              <a:t>Promocja i marketing: Istnieją różne inicjatywy promocyjne i wydarzenia branżowe, które pozwalają MŚP na promocję swoich innowacyjnych produktów i usług, nawiązywanie kontaktów biznesowych oraz zwiększanie widoczności na rynku.</a:t>
            </a:r>
          </a:p>
          <a:p>
            <a:pPr marL="342900" indent="-342900" algn="l">
              <a:buFont typeface="Arial" panose="020B0604020202020204" pitchFamily="34" charset="0"/>
              <a:buChar char="•"/>
            </a:pPr>
            <a:r>
              <a:rPr lang="pl-PL" sz="1600" dirty="0"/>
              <a:t>Szkolenia i programy rozwoju kompetencji: Organizowane są szkolenia, warsztaty oraz programy rozwoju kompetencji dla przedsiębiorców i pracowników, obejmujące tematy związane z innowacjami, zarządzaniem, marketingiem, finansami czy efektywnością operacyjną.</a:t>
            </a:r>
          </a:p>
        </p:txBody>
      </p:sp>
      <p:pic>
        <p:nvPicPr>
          <p:cNvPr id="5" name="Obraz 4">
            <a:extLst>
              <a:ext uri="{FF2B5EF4-FFF2-40B4-BE49-F238E27FC236}">
                <a16:creationId xmlns:a16="http://schemas.microsoft.com/office/drawing/2014/main" id="{9B3193D0-2AD9-49C1-1521-554415365E0A}"/>
              </a:ext>
            </a:extLst>
          </p:cNvPr>
          <p:cNvPicPr>
            <a:picLocks noChangeAspect="1"/>
          </p:cNvPicPr>
          <p:nvPr/>
        </p:nvPicPr>
        <p:blipFill>
          <a:blip r:embed="rId2"/>
          <a:stretch>
            <a:fillRect/>
          </a:stretch>
        </p:blipFill>
        <p:spPr>
          <a:xfrm>
            <a:off x="5760720" y="2816026"/>
            <a:ext cx="6266261" cy="3055127"/>
          </a:xfrm>
          <a:prstGeom prst="rect">
            <a:avLst/>
          </a:prstGeom>
        </p:spPr>
      </p:pic>
      <p:sp>
        <p:nvSpPr>
          <p:cNvPr id="6" name="pole tekstowe 5">
            <a:extLst>
              <a:ext uri="{FF2B5EF4-FFF2-40B4-BE49-F238E27FC236}">
                <a16:creationId xmlns:a16="http://schemas.microsoft.com/office/drawing/2014/main" id="{E8D31F12-134F-B2D7-22F1-BDB5E86C6F78}"/>
              </a:ext>
            </a:extLst>
          </p:cNvPr>
          <p:cNvSpPr txBox="1"/>
          <p:nvPr/>
        </p:nvSpPr>
        <p:spPr>
          <a:xfrm>
            <a:off x="8224093" y="6046630"/>
            <a:ext cx="3822192" cy="461665"/>
          </a:xfrm>
          <a:prstGeom prst="rect">
            <a:avLst/>
          </a:prstGeom>
          <a:noFill/>
        </p:spPr>
        <p:txBody>
          <a:bodyPr wrap="square" rtlCol="0">
            <a:spAutoFit/>
          </a:bodyPr>
          <a:lstStyle/>
          <a:p>
            <a:r>
              <a:rPr lang="pl-PL" sz="1200" dirty="0"/>
              <a:t>Najbardziej pożądane przez badane firmy źródła finansowania działalności innowacyjnej w przyszłości</a:t>
            </a:r>
            <a:endParaRPr lang="en-US" sz="1200" dirty="0"/>
          </a:p>
        </p:txBody>
      </p:sp>
      <p:sp>
        <p:nvSpPr>
          <p:cNvPr id="4" name="pole tekstowe 3">
            <a:extLst>
              <a:ext uri="{FF2B5EF4-FFF2-40B4-BE49-F238E27FC236}">
                <a16:creationId xmlns:a16="http://schemas.microsoft.com/office/drawing/2014/main" id="{0A7EC1E8-FFB7-A47D-1B07-592780FD5896}"/>
              </a:ext>
            </a:extLst>
          </p:cNvPr>
          <p:cNvSpPr txBox="1"/>
          <p:nvPr/>
        </p:nvSpPr>
        <p:spPr>
          <a:xfrm>
            <a:off x="151331" y="1190972"/>
            <a:ext cx="11603736" cy="1323439"/>
          </a:xfrm>
          <a:prstGeom prst="rect">
            <a:avLst/>
          </a:prstGeom>
          <a:noFill/>
        </p:spPr>
        <p:txBody>
          <a:bodyPr wrap="square" rtlCol="0">
            <a:spAutoFit/>
          </a:bodyPr>
          <a:lstStyle/>
          <a:p>
            <a:pPr marL="342900" indent="-342900" algn="l">
              <a:buFont typeface="Arial" panose="020B0604020202020204" pitchFamily="34" charset="0"/>
              <a:buChar char="•"/>
            </a:pPr>
            <a:r>
              <a:rPr lang="pl-PL" sz="1600" dirty="0"/>
              <a:t>Doradztwo i konsultacje: Organizacje takie jak Polska Agencja Rozwoju Przedsiębiorczości (PARP), agendy rządowe, uniwersytety oraz instytucje badawcze oferują wsparcie w postaci doradztwa biznesowego, konsultacji dotyczących innowacji, strategii rozwoju oraz dostępu do rynków zagranicznych.</a:t>
            </a:r>
            <a:endParaRPr lang="en-US" sz="1600" dirty="0"/>
          </a:p>
          <a:p>
            <a:pPr marL="342900" indent="-342900">
              <a:buFont typeface="Arial" panose="020B0604020202020204" pitchFamily="34" charset="0"/>
              <a:buChar char="•"/>
            </a:pPr>
            <a:r>
              <a:rPr lang="pl-PL" sz="1600" dirty="0"/>
              <a:t>Sieci biznesowe i klastry: Przedsiębiorcy mogą korzystać z możliwości uczestnictwa w sieciach biznesowych i klastrach, które umożliwiają wymianę doświadczeń, współpracę, dostęp do nowych rynków i potencjalnych partnerów biznesowych.</a:t>
            </a:r>
          </a:p>
        </p:txBody>
      </p:sp>
    </p:spTree>
    <p:extLst>
      <p:ext uri="{BB962C8B-B14F-4D97-AF65-F5344CB8AC3E}">
        <p14:creationId xmlns:p14="http://schemas.microsoft.com/office/powerpoint/2010/main" val="2621513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147321-0FF6-68B2-B522-C20D8EE8CC92}"/>
              </a:ext>
            </a:extLst>
          </p:cNvPr>
          <p:cNvSpPr>
            <a:spLocks noGrp="1"/>
          </p:cNvSpPr>
          <p:nvPr>
            <p:ph type="ctrTitle"/>
          </p:nvPr>
        </p:nvSpPr>
        <p:spPr>
          <a:xfrm>
            <a:off x="-29594" y="202475"/>
            <a:ext cx="11987275" cy="748601"/>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Bariery</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dla</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innowacyjności</a:t>
            </a:r>
            <a:endParaRPr lang="pl-PL" sz="4800" dirty="0"/>
          </a:p>
        </p:txBody>
      </p:sp>
      <p:pic>
        <p:nvPicPr>
          <p:cNvPr id="13" name="Obraz 12">
            <a:extLst>
              <a:ext uri="{FF2B5EF4-FFF2-40B4-BE49-F238E27FC236}">
                <a16:creationId xmlns:a16="http://schemas.microsoft.com/office/drawing/2014/main" id="{0C9A88D5-6C7A-05C6-95F1-9F6E5225B31B}"/>
              </a:ext>
            </a:extLst>
          </p:cNvPr>
          <p:cNvPicPr>
            <a:picLocks noChangeAspect="1"/>
          </p:cNvPicPr>
          <p:nvPr/>
        </p:nvPicPr>
        <p:blipFill>
          <a:blip r:embed="rId3"/>
          <a:stretch>
            <a:fillRect/>
          </a:stretch>
        </p:blipFill>
        <p:spPr>
          <a:xfrm>
            <a:off x="6106428" y="2829508"/>
            <a:ext cx="5894100" cy="3295885"/>
          </a:xfrm>
          <a:prstGeom prst="rect">
            <a:avLst/>
          </a:prstGeom>
        </p:spPr>
      </p:pic>
      <p:sp>
        <p:nvSpPr>
          <p:cNvPr id="14" name="pole tekstowe 13">
            <a:extLst>
              <a:ext uri="{FF2B5EF4-FFF2-40B4-BE49-F238E27FC236}">
                <a16:creationId xmlns:a16="http://schemas.microsoft.com/office/drawing/2014/main" id="{8F319506-21AA-F5E7-81F2-67A1E2F50CDD}"/>
              </a:ext>
            </a:extLst>
          </p:cNvPr>
          <p:cNvSpPr txBox="1"/>
          <p:nvPr/>
        </p:nvSpPr>
        <p:spPr>
          <a:xfrm>
            <a:off x="7565136" y="6283397"/>
            <a:ext cx="4626864" cy="461665"/>
          </a:xfrm>
          <a:prstGeom prst="rect">
            <a:avLst/>
          </a:prstGeom>
          <a:noFill/>
        </p:spPr>
        <p:txBody>
          <a:bodyPr wrap="square" rtlCol="0">
            <a:spAutoFit/>
          </a:bodyPr>
          <a:lstStyle/>
          <a:p>
            <a:r>
              <a:rPr lang="pl-PL" sz="1200" dirty="0"/>
              <a:t>Powody braku podejmowania przez przedsiębiorstwa działalności innowacyjnej (firmy nieaktywne innowacyjnie)</a:t>
            </a:r>
            <a:r>
              <a:rPr lang="en-US" sz="1200" dirty="0"/>
              <a:t> w 2022r.</a:t>
            </a:r>
          </a:p>
        </p:txBody>
      </p:sp>
      <p:sp>
        <p:nvSpPr>
          <p:cNvPr id="3" name="pole tekstowe 2">
            <a:extLst>
              <a:ext uri="{FF2B5EF4-FFF2-40B4-BE49-F238E27FC236}">
                <a16:creationId xmlns:a16="http://schemas.microsoft.com/office/drawing/2014/main" id="{319685AA-966B-2DB1-245B-72E2B401ABD6}"/>
              </a:ext>
            </a:extLst>
          </p:cNvPr>
          <p:cNvSpPr txBox="1"/>
          <p:nvPr/>
        </p:nvSpPr>
        <p:spPr>
          <a:xfrm>
            <a:off x="261415" y="2497745"/>
            <a:ext cx="5702628" cy="4247317"/>
          </a:xfrm>
          <a:prstGeom prst="rect">
            <a:avLst/>
          </a:prstGeom>
          <a:noFill/>
        </p:spPr>
        <p:txBody>
          <a:bodyPr wrap="square" rtlCol="0">
            <a:spAutoFit/>
          </a:bodyPr>
          <a:lstStyle/>
          <a:p>
            <a:pPr marL="285750" indent="-285750">
              <a:buFont typeface="Arial" panose="020B0604020202020204" pitchFamily="34" charset="0"/>
              <a:buChar char="•"/>
            </a:pPr>
            <a:r>
              <a:rPr lang="pl-PL" sz="1600" b="0" i="0" dirty="0">
                <a:effectLst/>
              </a:rPr>
              <a:t>Bariery administracyjne związane z biurokracją</a:t>
            </a:r>
            <a:endParaRPr lang="en-US" sz="1600" b="0" i="0" dirty="0">
              <a:effectLst/>
            </a:endParaRPr>
          </a:p>
          <a:p>
            <a:pPr marL="285750" indent="-285750">
              <a:buFont typeface="Arial" panose="020B0604020202020204" pitchFamily="34" charset="0"/>
              <a:buChar char="•"/>
            </a:pPr>
            <a:r>
              <a:rPr lang="pl-PL" sz="1600" b="0" i="0" dirty="0">
                <a:effectLst/>
              </a:rPr>
              <a:t>Brak czasu na myślenie o innowacjach</a:t>
            </a:r>
          </a:p>
          <a:p>
            <a:pPr marL="285750" indent="-285750" algn="l">
              <a:buFont typeface="Arial" panose="020B0604020202020204" pitchFamily="34" charset="0"/>
              <a:buChar char="•"/>
            </a:pPr>
            <a:r>
              <a:rPr lang="pl-PL" sz="1600" b="0" i="0" dirty="0">
                <a:effectLst/>
              </a:rPr>
              <a:t>Brak wiedzy nt. wdrażania innowacji</a:t>
            </a:r>
          </a:p>
          <a:p>
            <a:pPr marL="285750" indent="-285750" algn="l">
              <a:buFont typeface="Arial" panose="020B0604020202020204" pitchFamily="34" charset="0"/>
              <a:buChar char="•"/>
            </a:pPr>
            <a:r>
              <a:rPr lang="pl-PL" sz="1600" b="0" i="0" dirty="0">
                <a:effectLst/>
              </a:rPr>
              <a:t>Trudny dostęp do dotacji z funduszy unijnych</a:t>
            </a:r>
          </a:p>
          <a:p>
            <a:pPr marL="285750" indent="-285750" algn="l">
              <a:buFont typeface="Arial" panose="020B0604020202020204" pitchFamily="34" charset="0"/>
              <a:buChar char="•"/>
            </a:pPr>
            <a:r>
              <a:rPr lang="pl-PL" sz="1600" b="0" i="0" dirty="0">
                <a:effectLst/>
              </a:rPr>
              <a:t>Silna konkurencja w branży</a:t>
            </a:r>
          </a:p>
          <a:p>
            <a:pPr marL="285750" indent="-285750" algn="l">
              <a:buFont typeface="Arial" panose="020B0604020202020204" pitchFamily="34" charset="0"/>
              <a:buChar char="•"/>
            </a:pPr>
            <a:r>
              <a:rPr lang="pl-PL" sz="1600" b="0" i="0" dirty="0">
                <a:effectLst/>
              </a:rPr>
              <a:t>Obawy przed przejęciem wypracowanych rozwiązań przez konkurencję oraz długotrwałość procedur uzyskiwania ochrony</a:t>
            </a:r>
          </a:p>
          <a:p>
            <a:pPr marL="285750" indent="-285750" algn="l">
              <a:buFont typeface="Arial" panose="020B0604020202020204" pitchFamily="34" charset="0"/>
              <a:buChar char="•"/>
            </a:pPr>
            <a:r>
              <a:rPr lang="pl-PL" sz="1600" b="0" i="0" dirty="0">
                <a:effectLst/>
              </a:rPr>
              <a:t>Trudny dostęp do kredytów/pożyczek z sektora bankowego</a:t>
            </a:r>
          </a:p>
          <a:p>
            <a:pPr marL="285750" indent="-285750" algn="l">
              <a:buFont typeface="Arial" panose="020B0604020202020204" pitchFamily="34" charset="0"/>
              <a:buChar char="•"/>
            </a:pPr>
            <a:r>
              <a:rPr lang="pl-PL" sz="1600" b="0" i="0" dirty="0">
                <a:effectLst/>
              </a:rPr>
              <a:t>Brak prostych informacji nt. możliwości uzyskania wsparcia publicznego na innowacje</a:t>
            </a:r>
          </a:p>
          <a:p>
            <a:pPr marL="285750" indent="-285750" algn="l">
              <a:buFont typeface="Arial" panose="020B0604020202020204" pitchFamily="34" charset="0"/>
              <a:buChar char="•"/>
            </a:pPr>
            <a:r>
              <a:rPr lang="pl-PL" sz="1600" b="0" i="0" dirty="0">
                <a:effectLst/>
              </a:rPr>
              <a:t>Wysokie ryzyko z jakim wiąże się działalność innowacyjna</a:t>
            </a:r>
          </a:p>
          <a:p>
            <a:pPr marL="285750" indent="-285750" algn="l">
              <a:buFont typeface="Arial" panose="020B0604020202020204" pitchFamily="34" charset="0"/>
              <a:buChar char="•"/>
            </a:pPr>
            <a:r>
              <a:rPr lang="pl-PL" sz="1600" b="0" i="0" dirty="0">
                <a:effectLst/>
              </a:rPr>
              <a:t>Trudność w znalezieniu lub wykorzystaniu nowych technologii</a:t>
            </a:r>
          </a:p>
          <a:p>
            <a:pPr marL="285750" indent="-285750" algn="l">
              <a:buFont typeface="Arial" panose="020B0604020202020204" pitchFamily="34" charset="0"/>
              <a:buChar char="•"/>
            </a:pPr>
            <a:r>
              <a:rPr lang="pl-PL" sz="1600" b="0" i="0" dirty="0">
                <a:effectLst/>
              </a:rPr>
              <a:t>Trudność we współpracy z innymi firmami</a:t>
            </a:r>
            <a:endParaRPr lang="en-US" sz="1600" b="0" i="0" dirty="0">
              <a:effectLst/>
            </a:endParaRPr>
          </a:p>
          <a:p>
            <a:pPr algn="l">
              <a:buFont typeface="Arial" panose="020B0604020202020204" pitchFamily="34" charset="0"/>
              <a:buChar char="•"/>
            </a:pPr>
            <a:endParaRPr lang="en-US" sz="1600" b="0" i="0" dirty="0">
              <a:effectLst/>
            </a:endParaRPr>
          </a:p>
          <a:p>
            <a:pPr algn="l"/>
            <a:r>
              <a:rPr lang="en-US" sz="1400" dirty="0"/>
              <a:t>(</a:t>
            </a:r>
            <a:r>
              <a:rPr lang="en-US" sz="1400" dirty="0" err="1"/>
              <a:t>raport</a:t>
            </a:r>
            <a:r>
              <a:rPr lang="en-US" sz="1400" dirty="0"/>
              <a:t> GEM 2023, </a:t>
            </a:r>
            <a:r>
              <a:rPr lang="en-US" sz="1400" dirty="0" err="1"/>
              <a:t>firmy</a:t>
            </a:r>
            <a:r>
              <a:rPr lang="en-US" sz="1400" dirty="0"/>
              <a:t> </a:t>
            </a:r>
            <a:r>
              <a:rPr lang="en-US" sz="1400" dirty="0" err="1"/>
              <a:t>innowacyjne</a:t>
            </a:r>
            <a:r>
              <a:rPr lang="en-US" sz="1400" dirty="0"/>
              <a:t> </a:t>
            </a:r>
            <a:r>
              <a:rPr lang="en-US" sz="1400" dirty="0" err="1"/>
              <a:t>oraz</a:t>
            </a:r>
            <a:r>
              <a:rPr lang="en-US" sz="1400" dirty="0"/>
              <a:t> </a:t>
            </a:r>
            <a:r>
              <a:rPr lang="en-US" sz="1400" dirty="0" err="1"/>
              <a:t>nieinnowacyjne</a:t>
            </a:r>
            <a:r>
              <a:rPr lang="en-US" sz="1400" dirty="0"/>
              <a:t>)</a:t>
            </a:r>
          </a:p>
        </p:txBody>
      </p:sp>
      <p:sp>
        <p:nvSpPr>
          <p:cNvPr id="4" name="pole tekstowe 3">
            <a:extLst>
              <a:ext uri="{FF2B5EF4-FFF2-40B4-BE49-F238E27FC236}">
                <a16:creationId xmlns:a16="http://schemas.microsoft.com/office/drawing/2014/main" id="{4F5EFEDC-6C4B-EC24-492A-2E0AA47DAEEC}"/>
              </a:ext>
            </a:extLst>
          </p:cNvPr>
          <p:cNvSpPr txBox="1"/>
          <p:nvPr/>
        </p:nvSpPr>
        <p:spPr>
          <a:xfrm>
            <a:off x="274321" y="1030796"/>
            <a:ext cx="11503152" cy="1569660"/>
          </a:xfrm>
          <a:prstGeom prst="rect">
            <a:avLst/>
          </a:prstGeom>
          <a:noFill/>
        </p:spPr>
        <p:txBody>
          <a:bodyPr wrap="square" rtlCol="0">
            <a:spAutoFit/>
          </a:bodyPr>
          <a:lstStyle/>
          <a:p>
            <a:pPr marL="285750" indent="-285750" algn="l">
              <a:buFont typeface="Arial" panose="020B0604020202020204" pitchFamily="34" charset="0"/>
              <a:buChar char="•"/>
            </a:pPr>
            <a:r>
              <a:rPr lang="pl-PL" sz="1600" b="0" i="0" dirty="0">
                <a:effectLst/>
              </a:rPr>
              <a:t>Wysoka inflacja</a:t>
            </a:r>
          </a:p>
          <a:p>
            <a:pPr marL="285750" indent="-285750" algn="l">
              <a:buFont typeface="Arial" panose="020B0604020202020204" pitchFamily="34" charset="0"/>
              <a:buChar char="•"/>
            </a:pPr>
            <a:r>
              <a:rPr lang="pl-PL" sz="1600" b="0" i="0" dirty="0">
                <a:effectLst/>
              </a:rPr>
              <a:t>Wysokie koszty energii</a:t>
            </a:r>
          </a:p>
          <a:p>
            <a:pPr marL="285750" indent="-285750" algn="l">
              <a:buFont typeface="Arial" panose="020B0604020202020204" pitchFamily="34" charset="0"/>
              <a:buChar char="•"/>
            </a:pPr>
            <a:r>
              <a:rPr lang="pl-PL" sz="1600" b="0" i="0" dirty="0">
                <a:effectLst/>
              </a:rPr>
              <a:t>Wysoki koszt podejmowania działań innowacyjnych</a:t>
            </a:r>
          </a:p>
          <a:p>
            <a:pPr marL="285750" indent="-285750" algn="l">
              <a:buFont typeface="Arial" panose="020B0604020202020204" pitchFamily="34" charset="0"/>
              <a:buChar char="•"/>
            </a:pPr>
            <a:r>
              <a:rPr lang="pl-PL" sz="1600" b="0" i="0" dirty="0">
                <a:effectLst/>
              </a:rPr>
              <a:t>Trudności w pozyskaniu wykwalifikowanych pracowników</a:t>
            </a:r>
            <a:endParaRPr lang="en-US" sz="1600" dirty="0"/>
          </a:p>
          <a:p>
            <a:pPr marL="285750" indent="-285750" algn="l">
              <a:buFont typeface="Arial" panose="020B0604020202020204" pitchFamily="34" charset="0"/>
              <a:buChar char="•"/>
            </a:pPr>
            <a:r>
              <a:rPr lang="pl-PL" sz="1600" b="0" i="0" dirty="0">
                <a:effectLst/>
              </a:rPr>
              <a:t>Skomplikowane i nieprzystosowane do specyfiki działalności innowacyjnej przepisy prawa</a:t>
            </a:r>
          </a:p>
          <a:p>
            <a:pPr marL="285750" indent="-285750" algn="l">
              <a:buFont typeface="Arial" panose="020B0604020202020204" pitchFamily="34" charset="0"/>
              <a:buChar char="•"/>
            </a:pPr>
            <a:r>
              <a:rPr lang="pl-PL" sz="1600" b="0" i="0" dirty="0">
                <a:effectLst/>
              </a:rPr>
              <a:t>Niewystarczający dostęp do wiedzy na temat najnowszych rozwiązań / najnowszych trendów</a:t>
            </a:r>
          </a:p>
        </p:txBody>
      </p:sp>
    </p:spTree>
    <p:extLst>
      <p:ext uri="{BB962C8B-B14F-4D97-AF65-F5344CB8AC3E}">
        <p14:creationId xmlns:p14="http://schemas.microsoft.com/office/powerpoint/2010/main" val="646793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6F3566-6B95-A30A-5F3B-DCC07A48B7F9}"/>
              </a:ext>
            </a:extLst>
          </p:cNvPr>
          <p:cNvSpPr>
            <a:spLocks noGrp="1"/>
          </p:cNvSpPr>
          <p:nvPr>
            <p:ph type="ctrTitle"/>
          </p:nvPr>
        </p:nvSpPr>
        <p:spPr>
          <a:xfrm>
            <a:off x="2368296" y="0"/>
            <a:ext cx="6642100" cy="8715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Technologie w MSP</a:t>
            </a:r>
            <a:endParaRPr lang="pl-PL" sz="5400" dirty="0"/>
          </a:p>
        </p:txBody>
      </p:sp>
      <p:sp>
        <p:nvSpPr>
          <p:cNvPr id="3" name="Podtytuł 2">
            <a:extLst>
              <a:ext uri="{FF2B5EF4-FFF2-40B4-BE49-F238E27FC236}">
                <a16:creationId xmlns:a16="http://schemas.microsoft.com/office/drawing/2014/main" id="{BC5074C2-F5B8-FC2E-CE2B-84DD20D23762}"/>
              </a:ext>
            </a:extLst>
          </p:cNvPr>
          <p:cNvSpPr>
            <a:spLocks noGrp="1"/>
          </p:cNvSpPr>
          <p:nvPr>
            <p:ph type="subTitle" idx="1"/>
          </p:nvPr>
        </p:nvSpPr>
        <p:spPr>
          <a:xfrm>
            <a:off x="197476" y="871537"/>
            <a:ext cx="2629437" cy="1655762"/>
          </a:xfrm>
        </p:spPr>
        <p:txBody>
          <a:bodyPr/>
          <a:lstStyle/>
          <a:p>
            <a:pPr algn="l">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Cyfryzacja procesów biznesowych</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Implementacja systemów ERP, CRM oraz innych narzędzi do automatyzacji.</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Zwiększenie efektywności, lepsze zarządzanie zasobami, uproszczenie procesów.</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Koszty implementacji, potrzeba szkolenia personelu.</a:t>
            </a:r>
          </a:p>
          <a:p>
            <a:pPr algn="l"/>
            <a:endParaRPr lang="pl-PL" sz="1400" dirty="0"/>
          </a:p>
        </p:txBody>
      </p:sp>
      <p:sp>
        <p:nvSpPr>
          <p:cNvPr id="4" name="pole tekstowe 3">
            <a:extLst>
              <a:ext uri="{FF2B5EF4-FFF2-40B4-BE49-F238E27FC236}">
                <a16:creationId xmlns:a16="http://schemas.microsoft.com/office/drawing/2014/main" id="{99A142F7-016A-F4F7-A91B-CE36D45BEFF1}"/>
              </a:ext>
            </a:extLst>
          </p:cNvPr>
          <p:cNvSpPr txBox="1"/>
          <p:nvPr/>
        </p:nvSpPr>
        <p:spPr>
          <a:xfrm>
            <a:off x="2656007" y="846962"/>
            <a:ext cx="2060620" cy="484760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E-commerce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Wykorzystanie platform internetowych do sprzedaży produktów i usług.</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Dostęp do szerszego rynku, możliwość personalizacji oferty, redukcja kosztów tradycyjnej sprzedaży.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Konkurencja globalna, wymagania logistyczne, zabezpieczenie transakcji online.</a:t>
            </a:r>
          </a:p>
        </p:txBody>
      </p:sp>
      <p:sp>
        <p:nvSpPr>
          <p:cNvPr id="5" name="pole tekstowe 4">
            <a:extLst>
              <a:ext uri="{FF2B5EF4-FFF2-40B4-BE49-F238E27FC236}">
                <a16:creationId xmlns:a16="http://schemas.microsoft.com/office/drawing/2014/main" id="{3138BC50-92BD-C179-5AF3-1DD887DA202B}"/>
              </a:ext>
            </a:extLst>
          </p:cNvPr>
          <p:cNvSpPr txBox="1"/>
          <p:nvPr/>
        </p:nvSpPr>
        <p:spPr>
          <a:xfrm>
            <a:off x="5164034" y="871537"/>
            <a:ext cx="2011124" cy="41043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Bezpieczeństwo cyfrowe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Ochrona danych i systemów przed cyberatakami.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Zabezpieczenie ważnych danych biznesowych, wzrost zaufania klientów.</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Ciągła potrzeba aktualizacji systemów bezpieczeństwa, koszty zabezpieczeń</a:t>
            </a:r>
          </a:p>
        </p:txBody>
      </p:sp>
      <p:sp>
        <p:nvSpPr>
          <p:cNvPr id="6" name="pole tekstowe 5">
            <a:extLst>
              <a:ext uri="{FF2B5EF4-FFF2-40B4-BE49-F238E27FC236}">
                <a16:creationId xmlns:a16="http://schemas.microsoft.com/office/drawing/2014/main" id="{615D9A1E-AC8B-FC68-5F90-2DF6BCFD67AD}"/>
              </a:ext>
            </a:extLst>
          </p:cNvPr>
          <p:cNvSpPr txBox="1"/>
          <p:nvPr/>
        </p:nvSpPr>
        <p:spPr>
          <a:xfrm>
            <a:off x="7446679" y="871537"/>
            <a:ext cx="2011124" cy="509536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Innowacje technologiczne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Rozwój i wdrożenie nowych technologii, takich jak AI, </a:t>
            </a:r>
            <a:r>
              <a:rPr lang="pl-PL" sz="1400" dirty="0" err="1">
                <a:effectLst/>
                <a:latin typeface="Aptos" panose="020B0004020202020204" pitchFamily="34" charset="0"/>
                <a:ea typeface="Aptos" panose="020B0004020202020204" pitchFamily="34" charset="0"/>
                <a:cs typeface="Arial" panose="020B0604020202020204" pitchFamily="34" charset="0"/>
              </a:rPr>
              <a:t>IoT</a:t>
            </a:r>
            <a:r>
              <a:rPr lang="pl-PL" sz="1400" dirty="0">
                <a:effectLst/>
                <a:latin typeface="Aptos" panose="020B0004020202020204" pitchFamily="34" charset="0"/>
                <a:ea typeface="Aptos" panose="020B0004020202020204" pitchFamily="34" charset="0"/>
                <a:cs typeface="Arial" panose="020B0604020202020204" pitchFamily="34" charset="0"/>
              </a:rPr>
              <a:t>, czy Big Data.</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Optymalizacja operacji, lepsze zrozumienie potrzeb klientów, nowe możliwości biznesowe.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Wysokie koszty początkowe, brak wewnętrznych kompetencji technologicznych.</a:t>
            </a:r>
          </a:p>
        </p:txBody>
      </p:sp>
      <p:sp>
        <p:nvSpPr>
          <p:cNvPr id="8" name="pole tekstowe 7">
            <a:extLst>
              <a:ext uri="{FF2B5EF4-FFF2-40B4-BE49-F238E27FC236}">
                <a16:creationId xmlns:a16="http://schemas.microsoft.com/office/drawing/2014/main" id="{0FE0F392-8104-C177-946C-BE69D1A548BF}"/>
              </a:ext>
            </a:extLst>
          </p:cNvPr>
          <p:cNvSpPr txBox="1"/>
          <p:nvPr/>
        </p:nvSpPr>
        <p:spPr>
          <a:xfrm>
            <a:off x="9782293" y="846962"/>
            <a:ext cx="2011123" cy="53431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5. Programy wsparcia technologicznego</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Inicjatywy rządowe i unijne wspierające digitalizację i innowacje w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Przykłady: Programy Polskiej Agencji Rozwoju Przedsiębiorczości oferujące dotacje na innowacje, szkolenia w zakresie cyfryzacji.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Dofinansowanie projektów technologicznych, dostęp do wiedzy i narzędzi.</a:t>
            </a:r>
          </a:p>
        </p:txBody>
      </p:sp>
    </p:spTree>
    <p:extLst>
      <p:ext uri="{BB962C8B-B14F-4D97-AF65-F5344CB8AC3E}">
        <p14:creationId xmlns:p14="http://schemas.microsoft.com/office/powerpoint/2010/main" val="282177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E06549-DBE1-1A47-5D1A-F68E32DEF9BD}"/>
              </a:ext>
            </a:extLst>
          </p:cNvPr>
          <p:cNvSpPr>
            <a:spLocks noGrp="1"/>
          </p:cNvSpPr>
          <p:nvPr>
            <p:ph type="ctrTitle"/>
          </p:nvPr>
        </p:nvSpPr>
        <p:spPr>
          <a:xfrm>
            <a:off x="0" y="0"/>
            <a:ext cx="10668000" cy="858837"/>
          </a:xfrm>
        </p:spPr>
        <p:txBody>
          <a:bodyPr/>
          <a:lstStyle/>
          <a:p>
            <a:r>
              <a:rPr lang="en-US" sz="5400" dirty="0" err="1"/>
              <a:t>Technologie</a:t>
            </a:r>
            <a:r>
              <a:rPr lang="en-US" sz="5400" dirty="0"/>
              <a:t> w MSP </a:t>
            </a:r>
            <a:endParaRPr lang="pl-PL" sz="5400" dirty="0"/>
          </a:p>
        </p:txBody>
      </p:sp>
      <p:pic>
        <p:nvPicPr>
          <p:cNvPr id="8" name="Obraz 7">
            <a:extLst>
              <a:ext uri="{FF2B5EF4-FFF2-40B4-BE49-F238E27FC236}">
                <a16:creationId xmlns:a16="http://schemas.microsoft.com/office/drawing/2014/main" id="{0435EBC8-BEFA-229F-D314-610300FED47E}"/>
              </a:ext>
            </a:extLst>
          </p:cNvPr>
          <p:cNvPicPr>
            <a:picLocks noChangeAspect="1"/>
          </p:cNvPicPr>
          <p:nvPr/>
        </p:nvPicPr>
        <p:blipFill>
          <a:blip r:embed="rId2"/>
          <a:stretch>
            <a:fillRect/>
          </a:stretch>
        </p:blipFill>
        <p:spPr>
          <a:xfrm>
            <a:off x="483309" y="983673"/>
            <a:ext cx="7858055" cy="5334002"/>
          </a:xfrm>
          <a:prstGeom prst="rect">
            <a:avLst/>
          </a:prstGeom>
        </p:spPr>
      </p:pic>
      <p:sp>
        <p:nvSpPr>
          <p:cNvPr id="9" name="pole tekstowe 8">
            <a:extLst>
              <a:ext uri="{FF2B5EF4-FFF2-40B4-BE49-F238E27FC236}">
                <a16:creationId xmlns:a16="http://schemas.microsoft.com/office/drawing/2014/main" id="{67FB0AED-3047-CC84-583E-0F217D88B943}"/>
              </a:ext>
            </a:extLst>
          </p:cNvPr>
          <p:cNvSpPr txBox="1"/>
          <p:nvPr/>
        </p:nvSpPr>
        <p:spPr>
          <a:xfrm>
            <a:off x="8546806" y="5394345"/>
            <a:ext cx="3158837" cy="923330"/>
          </a:xfrm>
          <a:prstGeom prst="rect">
            <a:avLst/>
          </a:prstGeom>
          <a:noFill/>
        </p:spPr>
        <p:txBody>
          <a:bodyPr wrap="square" rtlCol="0">
            <a:spAutoFit/>
          </a:bodyPr>
          <a:lstStyle/>
          <a:p>
            <a:r>
              <a:rPr lang="pl-PL" dirty="0"/>
              <a:t>Stosowanie wybranych technologii informacyjno-telekomunikacyjnych (ICT) </a:t>
            </a:r>
            <a:endParaRPr lang="en-US" dirty="0"/>
          </a:p>
        </p:txBody>
      </p:sp>
    </p:spTree>
    <p:extLst>
      <p:ext uri="{BB962C8B-B14F-4D97-AF65-F5344CB8AC3E}">
        <p14:creationId xmlns:p14="http://schemas.microsoft.com/office/powerpoint/2010/main" val="128569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E06549-DBE1-1A47-5D1A-F68E32DEF9BD}"/>
              </a:ext>
            </a:extLst>
          </p:cNvPr>
          <p:cNvSpPr>
            <a:spLocks noGrp="1"/>
          </p:cNvSpPr>
          <p:nvPr>
            <p:ph type="ctrTitle"/>
          </p:nvPr>
        </p:nvSpPr>
        <p:spPr>
          <a:xfrm>
            <a:off x="512064" y="82296"/>
            <a:ext cx="10668000" cy="858837"/>
          </a:xfrm>
        </p:spPr>
        <p:txBody>
          <a:bodyPr/>
          <a:lstStyle/>
          <a:p>
            <a:r>
              <a:rPr lang="en-US" sz="5400" dirty="0" err="1"/>
              <a:t>Transformacja</a:t>
            </a:r>
            <a:r>
              <a:rPr lang="en-US" sz="5400" dirty="0"/>
              <a:t> </a:t>
            </a:r>
            <a:r>
              <a:rPr lang="en-US" sz="5400" dirty="0" err="1"/>
              <a:t>cyfrowa</a:t>
            </a:r>
            <a:r>
              <a:rPr lang="en-US" sz="5400" dirty="0"/>
              <a:t> – case study</a:t>
            </a:r>
            <a:endParaRPr lang="pl-PL" sz="5400" dirty="0"/>
          </a:p>
        </p:txBody>
      </p:sp>
      <p:sp>
        <p:nvSpPr>
          <p:cNvPr id="3" name="Podtytuł 2">
            <a:extLst>
              <a:ext uri="{FF2B5EF4-FFF2-40B4-BE49-F238E27FC236}">
                <a16:creationId xmlns:a16="http://schemas.microsoft.com/office/drawing/2014/main" id="{ABBDA4C5-C2B6-68AB-A9AD-2E5773DB0E7D}"/>
              </a:ext>
            </a:extLst>
          </p:cNvPr>
          <p:cNvSpPr>
            <a:spLocks noGrp="1"/>
          </p:cNvSpPr>
          <p:nvPr>
            <p:ph type="subTitle" idx="1"/>
          </p:nvPr>
        </p:nvSpPr>
        <p:spPr>
          <a:xfrm>
            <a:off x="359665" y="1183148"/>
            <a:ext cx="11119104" cy="4956048"/>
          </a:xfrm>
        </p:spPr>
        <p:txBody>
          <a:bodyPr/>
          <a:lstStyle/>
          <a:p>
            <a:pPr algn="l"/>
            <a:r>
              <a:rPr lang="pl-PL" sz="1600" dirty="0"/>
              <a:t>Firma MB Pneumatyka, założona w 2002 roku, specjalizuje się w projektowaniu i produkcji elementów pneumatycznych dla układów hamulcowych pojazdów użytkowych oraz elementów wykonawczych dla pneumatyki przemysłowej. Jej rozwiązania mają kluczowe znaczenie dla bezpieczeństwa na drogach na całym świecie</a:t>
            </a:r>
            <a:r>
              <a:rPr lang="en-US" sz="1600" dirty="0"/>
              <a:t>,</a:t>
            </a:r>
            <a:r>
              <a:rPr lang="pl-PL" sz="1600" dirty="0"/>
              <a:t> są unikatowe</a:t>
            </a:r>
            <a:r>
              <a:rPr lang="en-US" sz="1600" dirty="0"/>
              <a:t> </a:t>
            </a:r>
            <a:r>
              <a:rPr lang="en-US" sz="1600" dirty="0" err="1"/>
              <a:t>bo</a:t>
            </a:r>
            <a:r>
              <a:rPr lang="en-US" sz="1600" dirty="0"/>
              <a:t> </a:t>
            </a:r>
            <a:r>
              <a:rPr lang="en-US" sz="1600" dirty="0" err="1"/>
              <a:t>szyte</a:t>
            </a:r>
            <a:r>
              <a:rPr lang="en-US" sz="1600" dirty="0"/>
              <a:t> </a:t>
            </a:r>
            <a:r>
              <a:rPr lang="en-US" sz="1600" dirty="0" err="1"/>
              <a:t>na</a:t>
            </a:r>
            <a:r>
              <a:rPr lang="en-US" sz="1600" dirty="0"/>
              <a:t> </a:t>
            </a:r>
            <a:r>
              <a:rPr lang="en-US" sz="1600" dirty="0" err="1"/>
              <a:t>miarę</a:t>
            </a:r>
            <a:r>
              <a:rPr lang="en-US" sz="1600" dirty="0"/>
              <a:t>.</a:t>
            </a:r>
            <a:endParaRPr lang="pl-PL" sz="1600" dirty="0"/>
          </a:p>
          <a:p>
            <a:pPr algn="l"/>
            <a:r>
              <a:rPr lang="pl-PL" sz="1600" dirty="0"/>
              <a:t>W odpowiedzi na utrudnienia spowodowane przez pandemię COVID-19, firma postanowiła wprowadzić innowacyjną stronę internetową, która ułatwia kontakt z klientami oraz poszukiwanie produktów. Strona ta jest intuicyjna i prowadzi klienta od wstępnych założeń do finalnego, dopasowanego produktu.</a:t>
            </a:r>
            <a:r>
              <a:rPr lang="en-US" sz="1600" dirty="0"/>
              <a:t> </a:t>
            </a:r>
            <a:r>
              <a:rPr lang="en-US" sz="1600" dirty="0" err="1"/>
              <a:t>Strona</a:t>
            </a:r>
            <a:r>
              <a:rPr lang="en-US" sz="1600" dirty="0"/>
              <a:t> </a:t>
            </a:r>
            <a:r>
              <a:rPr lang="en-US" sz="1600" dirty="0" err="1"/>
              <a:t>miała</a:t>
            </a:r>
            <a:r>
              <a:rPr lang="en-US" sz="1600" dirty="0"/>
              <a:t> </a:t>
            </a:r>
            <a:r>
              <a:rPr lang="en-US" sz="1600" dirty="0" err="1"/>
              <a:t>być</a:t>
            </a:r>
            <a:r>
              <a:rPr lang="en-US" sz="1600" dirty="0"/>
              <a:t> </a:t>
            </a:r>
            <a:r>
              <a:rPr lang="pl-PL" sz="1600" dirty="0"/>
              <a:t>przejrzysta i czytelna dla potencjalnych klientów</a:t>
            </a:r>
            <a:r>
              <a:rPr lang="en-US" sz="1600" dirty="0"/>
              <a:t> </a:t>
            </a:r>
            <a:r>
              <a:rPr lang="en-US" sz="1600" dirty="0" err="1"/>
              <a:t>także</a:t>
            </a:r>
            <a:r>
              <a:rPr lang="pl-PL" sz="1600" dirty="0"/>
              <a:t> spoza branży motoryzacyjnej. Dodatkowo, firma planuje wykorzystać technologię VR do skanowania podzespołów pojazdów, co będzie kolejnym krokiem w innowacyjnej komunikacji z klientami.</a:t>
            </a:r>
          </a:p>
          <a:p>
            <a:pPr algn="l"/>
            <a:r>
              <a:rPr lang="pl-PL" sz="1600" dirty="0"/>
              <a:t>Dzięki nowej stronie internetowej oraz wykorzystaniu technologii VR, dział badań i rozwoju firmy może szybciej rozpocząć prace projektowe, a zapytania ofertowe trafiają bezpośrednio do odpowiednich pracowników. </a:t>
            </a:r>
          </a:p>
          <a:p>
            <a:pPr algn="l"/>
            <a:r>
              <a:rPr lang="pl-PL" sz="1600" dirty="0"/>
              <a:t>Wprowadzone zmiany przyniosły pozytywne efekty, w tym zwiększenie rozpoznawalności firmy na rynku oraz zwiększenie portfolio klientów. Pracownicy firmy mogą teraz skupić się na nowych projektach zamiast zajmować się bieżącą obsługą klientów, ponieważ cały proces komunikacji został zautomatyzowany dzięki innowacyjnemu katalogowi.</a:t>
            </a:r>
          </a:p>
          <a:p>
            <a:pPr algn="l"/>
            <a:r>
              <a:rPr lang="pl-PL" sz="1600" dirty="0"/>
              <a:t>Firma twierdzi, że wprowadzone zmiany mają także pozytywny wpływ na proces rekrutacji, ponieważ strona internetowa jest teraz bardziej czytelna i pozwala kandydatom na lepsze zrozumienie profilu działalności firmy oraz jej zespołu pracowników.</a:t>
            </a:r>
            <a:endParaRPr lang="en-US" sz="1600" dirty="0"/>
          </a:p>
          <a:p>
            <a:pPr algn="l"/>
            <a:endParaRPr lang="en-US" sz="1600" dirty="0"/>
          </a:p>
          <a:p>
            <a:pPr algn="l"/>
            <a:r>
              <a:rPr lang="pl-PL" sz="1600" dirty="0"/>
              <a:t>https://mbp.mbgroup.com.pl/</a:t>
            </a:r>
          </a:p>
        </p:txBody>
      </p:sp>
      <p:sp>
        <p:nvSpPr>
          <p:cNvPr id="4" name="pole tekstowe 3">
            <a:extLst>
              <a:ext uri="{FF2B5EF4-FFF2-40B4-BE49-F238E27FC236}">
                <a16:creationId xmlns:a16="http://schemas.microsoft.com/office/drawing/2014/main" id="{220E4A2A-8FA5-084B-AAE2-E48D17E694C3}"/>
              </a:ext>
            </a:extLst>
          </p:cNvPr>
          <p:cNvSpPr txBox="1"/>
          <p:nvPr/>
        </p:nvSpPr>
        <p:spPr>
          <a:xfrm>
            <a:off x="6096000" y="5769864"/>
            <a:ext cx="5821680" cy="523220"/>
          </a:xfrm>
          <a:prstGeom prst="rect">
            <a:avLst/>
          </a:prstGeom>
          <a:noFill/>
        </p:spPr>
        <p:txBody>
          <a:bodyPr wrap="square" rtlCol="0">
            <a:spAutoFit/>
          </a:bodyPr>
          <a:lstStyle/>
          <a:p>
            <a:pPr algn="l"/>
            <a:r>
              <a:rPr lang="en-US" sz="1400" dirty="0" err="1"/>
              <a:t>Laureat</a:t>
            </a:r>
            <a:r>
              <a:rPr lang="en-US" sz="1400" dirty="0"/>
              <a:t> </a:t>
            </a:r>
            <a:r>
              <a:rPr lang="pl-PL" sz="1400" dirty="0"/>
              <a:t>konkursu PARP "100 najlepszych projektów cyfrowych". Konkurs ogłoszono w pandemii w 2020 r. i dotyczył projektów cyfryzacji. </a:t>
            </a:r>
            <a:endParaRPr lang="en-US" sz="1400" dirty="0"/>
          </a:p>
        </p:txBody>
      </p:sp>
    </p:spTree>
    <p:extLst>
      <p:ext uri="{BB962C8B-B14F-4D97-AF65-F5344CB8AC3E}">
        <p14:creationId xmlns:p14="http://schemas.microsoft.com/office/powerpoint/2010/main" val="2269985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BAA494-A207-4FE5-0D89-56FB59D2CD6D}"/>
              </a:ext>
            </a:extLst>
          </p:cNvPr>
          <p:cNvSpPr>
            <a:spLocks noGrp="1"/>
          </p:cNvSpPr>
          <p:nvPr>
            <p:ph type="ctrTitle"/>
          </p:nvPr>
        </p:nvSpPr>
        <p:spPr>
          <a:xfrm>
            <a:off x="466344" y="60180"/>
            <a:ext cx="10864850" cy="8588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Transformacja ekologiczna MSP</a:t>
            </a:r>
            <a:endParaRPr lang="pl-PL" sz="5400" dirty="0"/>
          </a:p>
        </p:txBody>
      </p:sp>
      <p:sp>
        <p:nvSpPr>
          <p:cNvPr id="3" name="Podtytuł 2">
            <a:extLst>
              <a:ext uri="{FF2B5EF4-FFF2-40B4-BE49-F238E27FC236}">
                <a16:creationId xmlns:a16="http://schemas.microsoft.com/office/drawing/2014/main" id="{7C1885A0-1771-5BAA-07C0-A3C00C3FE448}"/>
              </a:ext>
            </a:extLst>
          </p:cNvPr>
          <p:cNvSpPr>
            <a:spLocks noGrp="1"/>
          </p:cNvSpPr>
          <p:nvPr>
            <p:ph type="subTitle" idx="1"/>
          </p:nvPr>
        </p:nvSpPr>
        <p:spPr>
          <a:xfrm>
            <a:off x="237743" y="987552"/>
            <a:ext cx="4904233" cy="5669280"/>
          </a:xfrm>
        </p:spPr>
        <p:txBody>
          <a:bodyPr/>
          <a:lstStyle/>
          <a:p>
            <a:pPr algn="l"/>
            <a:r>
              <a:rPr lang="pl-PL" sz="1600" dirty="0">
                <a:effectLst/>
                <a:latin typeface="Aptos" panose="020B0004020202020204" pitchFamily="34" charset="0"/>
                <a:ea typeface="Aptos" panose="020B0004020202020204" pitchFamily="34" charset="0"/>
                <a:cs typeface="Arial" panose="020B0604020202020204" pitchFamily="34" charset="0"/>
              </a:rPr>
              <a:t>W Unii Europejskiej działają 23 miliony małych i średnich firm, które zatrudniają około 100 milionów ludzi. Ich udział w łącznej emisji CO2 przez firmy wynosi 63 proc. Dlatego sukces zielonej transformacji nie zależy jedynie od sektora energetycznego czy największych korporacji, ale w znacznej mierze także od MŚP.</a:t>
            </a:r>
          </a:p>
          <a:p>
            <a:pPr algn="l"/>
            <a:r>
              <a:rPr lang="pl-PL" sz="1600" dirty="0">
                <a:effectLst/>
                <a:latin typeface="Aptos" panose="020B0004020202020204" pitchFamily="34" charset="0"/>
                <a:ea typeface="Aptos" panose="020B0004020202020204" pitchFamily="34" charset="0"/>
                <a:cs typeface="Arial" panose="020B0604020202020204" pitchFamily="34" charset="0"/>
              </a:rPr>
              <a:t>Transformacja energetyczna to jeden z globalnych </a:t>
            </a:r>
            <a:r>
              <a:rPr lang="pl-PL" sz="1600" dirty="0" err="1">
                <a:effectLst/>
                <a:latin typeface="Aptos" panose="020B0004020202020204" pitchFamily="34" charset="0"/>
                <a:ea typeface="Aptos" panose="020B0004020202020204" pitchFamily="34" charset="0"/>
                <a:cs typeface="Arial" panose="020B0604020202020204" pitchFamily="34" charset="0"/>
              </a:rPr>
              <a:t>megatrendów</a:t>
            </a:r>
            <a:r>
              <a:rPr lang="pl-PL" sz="1600" dirty="0">
                <a:effectLst/>
                <a:latin typeface="Aptos" panose="020B0004020202020204" pitchFamily="34" charset="0"/>
                <a:ea typeface="Aptos" panose="020B0004020202020204" pitchFamily="34" charset="0"/>
                <a:cs typeface="Arial" panose="020B0604020202020204" pitchFamily="34" charset="0"/>
              </a:rPr>
              <a:t> – nieodwracalny i długoterminowy.</a:t>
            </a:r>
          </a:p>
          <a:p>
            <a:pPr algn="l"/>
            <a:r>
              <a:rPr lang="pl-PL" sz="1600" dirty="0">
                <a:effectLst/>
                <a:latin typeface="Aptos" panose="020B0004020202020204" pitchFamily="34" charset="0"/>
                <a:ea typeface="Aptos" panose="020B0004020202020204" pitchFamily="34" charset="0"/>
                <a:cs typeface="Arial" panose="020B0604020202020204" pitchFamily="34" charset="0"/>
              </a:rPr>
              <a:t>Na podstawie raportu „Zrównoważone finansowanie a MŚP” można wyróżnić szereg szans dla MSP:</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poprawa pozycji rynkowej (większa elastyczność w reagowaniu na zmiany klimatyczne)</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szybszy rozwój (wpływ rosnącego popytu na zrównoważone produkty i usługi)</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możliwość uzyskania przewagi konkurencyjnej (kryteria zrównoważonego rozwoju będą odgrywały coraz większą rolę w procesie doboru dostawców przez największe korporacje)</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wykorzystanie dostępu do preferencyjnych form finansowania zrównoważonych inwestycji.</a:t>
            </a:r>
            <a:endParaRPr lang="pl-PL" sz="1600" dirty="0"/>
          </a:p>
        </p:txBody>
      </p:sp>
      <p:pic>
        <p:nvPicPr>
          <p:cNvPr id="5" name="Obraz 4">
            <a:extLst>
              <a:ext uri="{FF2B5EF4-FFF2-40B4-BE49-F238E27FC236}">
                <a16:creationId xmlns:a16="http://schemas.microsoft.com/office/drawing/2014/main" id="{182821EA-0652-AAFB-EA86-8EEE53D3AC77}"/>
              </a:ext>
            </a:extLst>
          </p:cNvPr>
          <p:cNvPicPr>
            <a:picLocks noChangeAspect="1"/>
          </p:cNvPicPr>
          <p:nvPr/>
        </p:nvPicPr>
        <p:blipFill>
          <a:blip r:embed="rId3"/>
          <a:stretch>
            <a:fillRect/>
          </a:stretch>
        </p:blipFill>
        <p:spPr>
          <a:xfrm>
            <a:off x="5330188" y="1349973"/>
            <a:ext cx="6458739" cy="4571007"/>
          </a:xfrm>
          <a:prstGeom prst="rect">
            <a:avLst/>
          </a:prstGeom>
        </p:spPr>
      </p:pic>
      <p:sp>
        <p:nvSpPr>
          <p:cNvPr id="6" name="pole tekstowe 5">
            <a:extLst>
              <a:ext uri="{FF2B5EF4-FFF2-40B4-BE49-F238E27FC236}">
                <a16:creationId xmlns:a16="http://schemas.microsoft.com/office/drawing/2014/main" id="{02341E00-849C-E476-FA57-2B5E2329A656}"/>
              </a:ext>
            </a:extLst>
          </p:cNvPr>
          <p:cNvSpPr txBox="1"/>
          <p:nvPr/>
        </p:nvSpPr>
        <p:spPr>
          <a:xfrm>
            <a:off x="5437189" y="6066802"/>
            <a:ext cx="6754811" cy="307777"/>
          </a:xfrm>
          <a:prstGeom prst="rect">
            <a:avLst/>
          </a:prstGeom>
          <a:noFill/>
        </p:spPr>
        <p:txBody>
          <a:bodyPr wrap="square" rtlCol="0">
            <a:spAutoFit/>
          </a:bodyPr>
          <a:lstStyle/>
          <a:p>
            <a:r>
              <a:rPr lang="pl-PL" sz="1400" dirty="0"/>
              <a:t>Rodzaje działań </a:t>
            </a:r>
            <a:r>
              <a:rPr lang="pl-PL" sz="1400" dirty="0" err="1"/>
              <a:t>prośrodowiskowych</a:t>
            </a:r>
            <a:r>
              <a:rPr lang="pl-PL" sz="1400" dirty="0"/>
              <a:t> podejmowanych w</a:t>
            </a:r>
            <a:r>
              <a:rPr lang="en-US" sz="1400" dirty="0"/>
              <a:t> </a:t>
            </a:r>
            <a:r>
              <a:rPr lang="pl-PL" sz="1400" dirty="0"/>
              <a:t>przedsiębiorstwach w 2022 r.</a:t>
            </a:r>
            <a:endParaRPr lang="en-US" sz="1400" dirty="0"/>
          </a:p>
        </p:txBody>
      </p:sp>
    </p:spTree>
    <p:extLst>
      <p:ext uri="{BB962C8B-B14F-4D97-AF65-F5344CB8AC3E}">
        <p14:creationId xmlns:p14="http://schemas.microsoft.com/office/powerpoint/2010/main" val="3922128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361370-871F-BE6D-DED4-6E7C65C87DD9}"/>
              </a:ext>
            </a:extLst>
          </p:cNvPr>
          <p:cNvSpPr>
            <a:spLocks noGrp="1"/>
          </p:cNvSpPr>
          <p:nvPr>
            <p:ph type="ctrTitle"/>
          </p:nvPr>
        </p:nvSpPr>
        <p:spPr>
          <a:xfrm>
            <a:off x="1212088" y="62190"/>
            <a:ext cx="9245599" cy="879680"/>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Przedsiębiorczość w Polsce</a:t>
            </a:r>
            <a:endParaRPr lang="pl-PL" sz="5400" dirty="0"/>
          </a:p>
        </p:txBody>
      </p:sp>
      <p:sp>
        <p:nvSpPr>
          <p:cNvPr id="3" name="Podtytuł 2">
            <a:extLst>
              <a:ext uri="{FF2B5EF4-FFF2-40B4-BE49-F238E27FC236}">
                <a16:creationId xmlns:a16="http://schemas.microsoft.com/office/drawing/2014/main" id="{CC9FB858-C4FA-2AEC-F406-D0FD34B3C8C8}"/>
              </a:ext>
            </a:extLst>
          </p:cNvPr>
          <p:cNvSpPr>
            <a:spLocks noGrp="1"/>
          </p:cNvSpPr>
          <p:nvPr>
            <p:ph type="subTitle" idx="1"/>
          </p:nvPr>
        </p:nvSpPr>
        <p:spPr>
          <a:xfrm>
            <a:off x="0" y="1051745"/>
            <a:ext cx="11457858" cy="879680"/>
          </a:xfrm>
        </p:spPr>
        <p:txBody>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Przedsiębiorczość</a:t>
            </a:r>
            <a:r>
              <a:rPr lang="pl-PL" sz="1400" dirty="0">
                <a:effectLst/>
                <a:latin typeface="Aptos" panose="020B0004020202020204" pitchFamily="34" charset="0"/>
                <a:ea typeface="Aptos" panose="020B0004020202020204" pitchFamily="34" charset="0"/>
                <a:cs typeface="Arial" panose="020B0604020202020204" pitchFamily="34" charset="0"/>
              </a:rPr>
              <a:t> to zdolność i gotowość do projektowania, organizowania oraz prowadzenia przedsiębiorstwa, wraz z wszelkimi związanymi z tym </a:t>
            </a:r>
            <a:r>
              <a:rPr lang="pl-PL" sz="1400" dirty="0" err="1">
                <a:effectLst/>
                <a:latin typeface="Aptos" panose="020B0004020202020204" pitchFamily="34" charset="0"/>
                <a:ea typeface="Aptos" panose="020B0004020202020204" pitchFamily="34" charset="0"/>
                <a:cs typeface="Arial" panose="020B0604020202020204" pitchFamily="34" charset="0"/>
              </a:rPr>
              <a:t>ryzykami</a:t>
            </a:r>
            <a:r>
              <a:rPr lang="pl-PL" sz="1400" dirty="0">
                <a:effectLst/>
                <a:latin typeface="Aptos" panose="020B0004020202020204" pitchFamily="34" charset="0"/>
                <a:ea typeface="Aptos" panose="020B0004020202020204" pitchFamily="34" charset="0"/>
                <a:cs typeface="Arial" panose="020B0604020202020204" pitchFamily="34" charset="0"/>
              </a:rPr>
              <a:t> w celu osiągnięcia zysku. W kontekście ekonomicznym, jest to również kluczowy czynnik wspierający innowacje, konkurencyjność oraz wzrost gospodarczy.</a:t>
            </a:r>
          </a:p>
          <a:p>
            <a:endParaRPr lang="pl-PL" sz="1400" dirty="0">
              <a:effectLst/>
              <a:latin typeface="Aptos" panose="020B0004020202020204" pitchFamily="34" charset="0"/>
              <a:ea typeface="Aptos" panose="020B0004020202020204" pitchFamily="34" charset="0"/>
              <a:cs typeface="Arial" panose="020B0604020202020204" pitchFamily="34" charset="0"/>
            </a:endParaRPr>
          </a:p>
          <a:p>
            <a:endParaRPr lang="pl-PL" sz="1400" dirty="0"/>
          </a:p>
        </p:txBody>
      </p:sp>
      <p:sp>
        <p:nvSpPr>
          <p:cNvPr id="4" name="pole tekstowe 3">
            <a:extLst>
              <a:ext uri="{FF2B5EF4-FFF2-40B4-BE49-F238E27FC236}">
                <a16:creationId xmlns:a16="http://schemas.microsoft.com/office/drawing/2014/main" id="{E8F21D20-B5B4-A311-BF58-B5722AFF0F75}"/>
              </a:ext>
            </a:extLst>
          </p:cNvPr>
          <p:cNvSpPr txBox="1"/>
          <p:nvPr/>
        </p:nvSpPr>
        <p:spPr>
          <a:xfrm>
            <a:off x="93406" y="1931425"/>
            <a:ext cx="3126658" cy="4424545"/>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Statystyki i dane dotyczące przedsiębiorczości w Polsce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Zgodnie z danymi GUS, liczba zarejestrowanych przedsiębiorstw w Polsce rośnie z roku na rok. Na koniec 2020 roku, w Polsce działało ponad 1,9 miliona aktywnych przedsiębiorstw.</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Indeks Przedsiębiorczości dla Polski, który uwzględnia liczne aspekty działalności gospodarczej, w tym innowacyjność, skłonność do ryzyka i aktywność nowych firm, wynosił w 2021 roku 53,4 (na skali 0-100), co świadczy o stosunkowo wysokiej dynamice sektora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Polska charakteryzuje się jednym z wyższych wskaźników przedsiębiorczości w Europie, co jest wspierane przez liczne programy rządowe i unijne mające na celu promocję przedsiębiorczości i innowacji.</a:t>
            </a:r>
          </a:p>
        </p:txBody>
      </p:sp>
      <p:sp>
        <p:nvSpPr>
          <p:cNvPr id="5" name="pole tekstowe 4">
            <a:extLst>
              <a:ext uri="{FF2B5EF4-FFF2-40B4-BE49-F238E27FC236}">
                <a16:creationId xmlns:a16="http://schemas.microsoft.com/office/drawing/2014/main" id="{8BF6F05C-E3C7-9CC7-3471-BD0F3C231C72}"/>
              </a:ext>
            </a:extLst>
          </p:cNvPr>
          <p:cNvSpPr txBox="1"/>
          <p:nvPr/>
        </p:nvSpPr>
        <p:spPr>
          <a:xfrm>
            <a:off x="3313470" y="1931425"/>
            <a:ext cx="2625212" cy="4109587"/>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Rola edukacji w kształtowaniu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Inwestycje w edukację przedsiębiorczą są kluczowe dla rozwoju umiejętności i kompetencji przedsiębiorczych. Programy edukacyjne, zarówno na poziomie szkolnym, jak i uniwersyteckim, coraz częściej integrują przedmioty z zakresu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Polskie uczelnie oferują liczne kursy i specjalizacje skierowane na rozwijanie umiejętności przedsiębiorczych, co przekłada się na wzrost liczby start-</a:t>
            </a:r>
            <a:r>
              <a:rPr lang="pl-PL" sz="1200" dirty="0" err="1">
                <a:effectLst/>
                <a:latin typeface="Aptos" panose="020B0004020202020204" pitchFamily="34" charset="0"/>
                <a:ea typeface="Aptos" panose="020B0004020202020204" pitchFamily="34" charset="0"/>
                <a:cs typeface="Arial" panose="020B0604020202020204" pitchFamily="34" charset="0"/>
              </a:rPr>
              <a:t>upów</a:t>
            </a:r>
            <a:r>
              <a:rPr lang="pl-PL" sz="1200" dirty="0">
                <a:effectLst/>
                <a:latin typeface="Aptos" panose="020B0004020202020204" pitchFamily="34" charset="0"/>
                <a:ea typeface="Aptos" panose="020B0004020202020204" pitchFamily="34" charset="0"/>
                <a:cs typeface="Arial" panose="020B0604020202020204" pitchFamily="34" charset="0"/>
              </a:rPr>
              <a:t> i innowacyjnych przedsięwzięć założonych przez młodych ludzi.</a:t>
            </a:r>
          </a:p>
        </p:txBody>
      </p:sp>
      <p:sp>
        <p:nvSpPr>
          <p:cNvPr id="6" name="pole tekstowe 5">
            <a:extLst>
              <a:ext uri="{FF2B5EF4-FFF2-40B4-BE49-F238E27FC236}">
                <a16:creationId xmlns:a16="http://schemas.microsoft.com/office/drawing/2014/main" id="{C4D6BB5A-B576-D5D7-8DBA-3BF66DC35F12}"/>
              </a:ext>
            </a:extLst>
          </p:cNvPr>
          <p:cNvSpPr txBox="1"/>
          <p:nvPr/>
        </p:nvSpPr>
        <p:spPr>
          <a:xfrm>
            <a:off x="5938682" y="1931425"/>
            <a:ext cx="2217176" cy="4534318"/>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Wyzwania i przyszłość przedsiębiorczości w Polsce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Pomimo wzrostu przedsiębiorczości, Polska wciąż stoi przed wyzwaniami, takimi jak biurokracja, zmieniające się regulacje oraz dostęp do finansowania, które mogą hamować dalszy rozwój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Przyszłość przedsiębiorczości w Polsce zależy od ciągłego wsparcia ze strony państwa w obszarze regulacji i finansowania, a także od dalszego promowania kultury przedsiębiorczości wśród młodych osób.</a:t>
            </a:r>
          </a:p>
        </p:txBody>
      </p:sp>
      <p:pic>
        <p:nvPicPr>
          <p:cNvPr id="1026" name="Picture 2">
            <a:extLst>
              <a:ext uri="{FF2B5EF4-FFF2-40B4-BE49-F238E27FC236}">
                <a16:creationId xmlns:a16="http://schemas.microsoft.com/office/drawing/2014/main" id="{215CA6E8-7A6C-A70E-85AE-BEBA57C61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264" y="2322576"/>
            <a:ext cx="3849330" cy="253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0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A666CD-FAEF-999B-6420-E2491B67BD5F}"/>
              </a:ext>
            </a:extLst>
          </p:cNvPr>
          <p:cNvSpPr>
            <a:spLocks noGrp="1"/>
          </p:cNvSpPr>
          <p:nvPr>
            <p:ph type="ctrTitle"/>
          </p:nvPr>
        </p:nvSpPr>
        <p:spPr>
          <a:xfrm>
            <a:off x="1207008" y="0"/>
            <a:ext cx="8845042" cy="804672"/>
          </a:xfrm>
        </p:spPr>
        <p:txBody>
          <a:bodyPr/>
          <a:lstStyle/>
          <a:p>
            <a:r>
              <a:rPr lang="en-US" sz="5400" dirty="0" err="1">
                <a:effectLst/>
                <a:latin typeface="Aptos" panose="020B0004020202020204" pitchFamily="34" charset="0"/>
                <a:ea typeface="Aptos" panose="020B0004020202020204" pitchFamily="34" charset="0"/>
                <a:cs typeface="Arial" panose="020B0604020202020204" pitchFamily="34" charset="0"/>
              </a:rPr>
              <a:t>Przedsiębiorczość</a:t>
            </a:r>
            <a:r>
              <a:rPr lang="en-US" sz="5400" dirty="0">
                <a:effectLst/>
                <a:latin typeface="Aptos" panose="020B0004020202020204" pitchFamily="34" charset="0"/>
                <a:ea typeface="Aptos" panose="020B0004020202020204" pitchFamily="34" charset="0"/>
                <a:cs typeface="Arial" panose="020B0604020202020204" pitchFamily="34" charset="0"/>
              </a:rPr>
              <a:t> w </a:t>
            </a:r>
            <a:r>
              <a:rPr lang="en-US" sz="5400" dirty="0" err="1">
                <a:effectLst/>
                <a:latin typeface="Aptos" panose="020B0004020202020204" pitchFamily="34" charset="0"/>
                <a:ea typeface="Aptos" panose="020B0004020202020204" pitchFamily="34" charset="0"/>
                <a:cs typeface="Arial" panose="020B0604020202020204" pitchFamily="34" charset="0"/>
              </a:rPr>
              <a:t>Polsce</a:t>
            </a:r>
            <a:endParaRPr lang="pl-PL" sz="5400" dirty="0"/>
          </a:p>
        </p:txBody>
      </p:sp>
      <p:pic>
        <p:nvPicPr>
          <p:cNvPr id="5" name="Obraz 4">
            <a:extLst>
              <a:ext uri="{FF2B5EF4-FFF2-40B4-BE49-F238E27FC236}">
                <a16:creationId xmlns:a16="http://schemas.microsoft.com/office/drawing/2014/main" id="{2EBCFE3C-0C85-9F25-A6D8-A42B28DC7AF6}"/>
              </a:ext>
            </a:extLst>
          </p:cNvPr>
          <p:cNvPicPr>
            <a:picLocks noChangeAspect="1"/>
          </p:cNvPicPr>
          <p:nvPr/>
        </p:nvPicPr>
        <p:blipFill>
          <a:blip r:embed="rId3"/>
          <a:stretch>
            <a:fillRect/>
          </a:stretch>
        </p:blipFill>
        <p:spPr>
          <a:xfrm>
            <a:off x="5769864" y="3233117"/>
            <a:ext cx="5971032" cy="2573961"/>
          </a:xfrm>
          <a:prstGeom prst="rect">
            <a:avLst/>
          </a:prstGeom>
        </p:spPr>
      </p:pic>
      <p:sp>
        <p:nvSpPr>
          <p:cNvPr id="6" name="pole tekstowe 5">
            <a:extLst>
              <a:ext uri="{FF2B5EF4-FFF2-40B4-BE49-F238E27FC236}">
                <a16:creationId xmlns:a16="http://schemas.microsoft.com/office/drawing/2014/main" id="{7DAC583B-2BF6-1A82-2C76-14BF5DD11917}"/>
              </a:ext>
            </a:extLst>
          </p:cNvPr>
          <p:cNvSpPr txBox="1"/>
          <p:nvPr/>
        </p:nvSpPr>
        <p:spPr>
          <a:xfrm>
            <a:off x="5358384" y="5925312"/>
            <a:ext cx="6547104" cy="738664"/>
          </a:xfrm>
          <a:prstGeom prst="rect">
            <a:avLst/>
          </a:prstGeom>
          <a:noFill/>
        </p:spPr>
        <p:txBody>
          <a:bodyPr wrap="square" rtlCol="0">
            <a:spAutoFit/>
          </a:bodyPr>
          <a:lstStyle/>
          <a:p>
            <a:r>
              <a:rPr lang="pl-PL" sz="1400" dirty="0"/>
              <a:t>Motywacje do zakładania i prowadzenia działalności gospodarczej w Polsce, badanych państwach Europy i grupach państw według poziomu dochodu w 2022 r. (% osób prowadzących młode firm</a:t>
            </a:r>
            <a:r>
              <a:rPr lang="en-US" sz="1400" dirty="0"/>
              <a:t>y</a:t>
            </a:r>
            <a:r>
              <a:rPr lang="pl-PL" sz="1400" dirty="0"/>
              <a:t>)</a:t>
            </a:r>
            <a:endParaRPr lang="en-US" sz="1400" dirty="0"/>
          </a:p>
        </p:txBody>
      </p:sp>
      <p:sp>
        <p:nvSpPr>
          <p:cNvPr id="7" name="pole tekstowe 6">
            <a:extLst>
              <a:ext uri="{FF2B5EF4-FFF2-40B4-BE49-F238E27FC236}">
                <a16:creationId xmlns:a16="http://schemas.microsoft.com/office/drawing/2014/main" id="{D80F3606-4F5E-C453-8D4A-44C0CA28BFB3}"/>
              </a:ext>
            </a:extLst>
          </p:cNvPr>
          <p:cNvSpPr txBox="1"/>
          <p:nvPr/>
        </p:nvSpPr>
        <p:spPr>
          <a:xfrm>
            <a:off x="5202651" y="1050922"/>
            <a:ext cx="6629685" cy="1754326"/>
          </a:xfrm>
          <a:prstGeom prst="rect">
            <a:avLst/>
          </a:prstGeom>
          <a:noFill/>
        </p:spPr>
        <p:txBody>
          <a:bodyPr wrap="square" rtlCol="0">
            <a:spAutoFit/>
          </a:bodyPr>
          <a:lstStyle/>
          <a:p>
            <a:r>
              <a:rPr lang="en-US" dirty="0" err="1"/>
              <a:t>Przedsiębiorczość</a:t>
            </a:r>
            <a:r>
              <a:rPr lang="en-US" dirty="0"/>
              <a:t>:</a:t>
            </a:r>
          </a:p>
          <a:p>
            <a:pPr marL="285750" indent="-285750">
              <a:buFont typeface="Arial" panose="020B0604020202020204" pitchFamily="34" charset="0"/>
              <a:buChar char="•"/>
            </a:pPr>
            <a:r>
              <a:rPr lang="pl-PL" b="1" dirty="0"/>
              <a:t>pozytywnie </a:t>
            </a:r>
            <a:r>
              <a:rPr lang="pl-PL" b="1" dirty="0" err="1"/>
              <a:t>zmotywowan</a:t>
            </a:r>
            <a:r>
              <a:rPr lang="en-US" b="1" dirty="0"/>
              <a:t>a</a:t>
            </a:r>
            <a:r>
              <a:rPr lang="pl-PL" dirty="0"/>
              <a:t>, tj. </a:t>
            </a:r>
            <a:r>
              <a:rPr lang="pl-PL" dirty="0" err="1"/>
              <a:t>zorientowan</a:t>
            </a:r>
            <a:r>
              <a:rPr lang="en-US" dirty="0"/>
              <a:t>a</a:t>
            </a:r>
            <a:r>
              <a:rPr lang="pl-PL" dirty="0"/>
              <a:t> na wykorzystanie okazji biznesowej, samorozwój</a:t>
            </a:r>
            <a:endParaRPr lang="en-US" dirty="0"/>
          </a:p>
          <a:p>
            <a:pPr marL="285750" indent="-285750">
              <a:buFont typeface="Arial" panose="020B0604020202020204" pitchFamily="34" charset="0"/>
              <a:buChar char="•"/>
            </a:pPr>
            <a:r>
              <a:rPr lang="pl-PL" b="1" dirty="0" err="1"/>
              <a:t>wymuszon</a:t>
            </a:r>
            <a:r>
              <a:rPr lang="en-US" b="1" dirty="0"/>
              <a:t>a</a:t>
            </a:r>
            <a:r>
              <a:rPr lang="pl-PL" dirty="0"/>
              <a:t>, tj. wynikając</a:t>
            </a:r>
            <a:r>
              <a:rPr lang="en-US" dirty="0"/>
              <a:t>a</a:t>
            </a:r>
            <a:r>
              <a:rPr lang="pl-PL" dirty="0"/>
              <a:t> z konieczności zdobycia środków do życia wobec braku alternatywy w postaci pracy najemnej lub braku satysfakcji z dotychczas wykonywanej pracy</a:t>
            </a:r>
            <a:endParaRPr lang="en-US" dirty="0"/>
          </a:p>
        </p:txBody>
      </p:sp>
      <p:pic>
        <p:nvPicPr>
          <p:cNvPr id="9" name="Obraz 8">
            <a:extLst>
              <a:ext uri="{FF2B5EF4-FFF2-40B4-BE49-F238E27FC236}">
                <a16:creationId xmlns:a16="http://schemas.microsoft.com/office/drawing/2014/main" id="{F8113E21-97EA-35C9-559D-38AEAC37C40F}"/>
              </a:ext>
            </a:extLst>
          </p:cNvPr>
          <p:cNvPicPr>
            <a:picLocks noChangeAspect="1"/>
          </p:cNvPicPr>
          <p:nvPr/>
        </p:nvPicPr>
        <p:blipFill>
          <a:blip r:embed="rId4"/>
          <a:stretch>
            <a:fillRect/>
          </a:stretch>
        </p:blipFill>
        <p:spPr>
          <a:xfrm>
            <a:off x="0" y="1225233"/>
            <a:ext cx="5171928" cy="1405704"/>
          </a:xfrm>
          <a:prstGeom prst="rect">
            <a:avLst/>
          </a:prstGeom>
        </p:spPr>
      </p:pic>
      <p:sp>
        <p:nvSpPr>
          <p:cNvPr id="10" name="pole tekstowe 9">
            <a:extLst>
              <a:ext uri="{FF2B5EF4-FFF2-40B4-BE49-F238E27FC236}">
                <a16:creationId xmlns:a16="http://schemas.microsoft.com/office/drawing/2014/main" id="{CB8CA302-D8D0-7275-C3FF-C886FA3ED51E}"/>
              </a:ext>
            </a:extLst>
          </p:cNvPr>
          <p:cNvSpPr txBox="1"/>
          <p:nvPr/>
        </p:nvSpPr>
        <p:spPr>
          <a:xfrm>
            <a:off x="160812" y="2680505"/>
            <a:ext cx="5171928" cy="523220"/>
          </a:xfrm>
          <a:prstGeom prst="rect">
            <a:avLst/>
          </a:prstGeom>
          <a:noFill/>
        </p:spPr>
        <p:txBody>
          <a:bodyPr wrap="square" rtlCol="0">
            <a:spAutoFit/>
          </a:bodyPr>
          <a:lstStyle/>
          <a:p>
            <a:r>
              <a:rPr lang="pl-PL" sz="1400" dirty="0"/>
              <a:t>Właściciele młodych firm w grupach wiekowych w Polsce w 2022 r. jako % osób dorosłych</a:t>
            </a:r>
            <a:r>
              <a:rPr lang="en-US" sz="1400" dirty="0"/>
              <a:t>.</a:t>
            </a:r>
          </a:p>
        </p:txBody>
      </p:sp>
      <p:sp>
        <p:nvSpPr>
          <p:cNvPr id="3" name="pole tekstowe 2">
            <a:extLst>
              <a:ext uri="{FF2B5EF4-FFF2-40B4-BE49-F238E27FC236}">
                <a16:creationId xmlns:a16="http://schemas.microsoft.com/office/drawing/2014/main" id="{49C67DD8-5704-252D-0F56-3E1DC4D9FA75}"/>
              </a:ext>
            </a:extLst>
          </p:cNvPr>
          <p:cNvSpPr txBox="1"/>
          <p:nvPr/>
        </p:nvSpPr>
        <p:spPr>
          <a:xfrm>
            <a:off x="219857" y="3495430"/>
            <a:ext cx="4806168" cy="2862322"/>
          </a:xfrm>
          <a:prstGeom prst="rect">
            <a:avLst/>
          </a:prstGeom>
          <a:noFill/>
        </p:spPr>
        <p:txBody>
          <a:bodyPr wrap="square" rtlCol="0">
            <a:spAutoFit/>
          </a:bodyPr>
          <a:lstStyle/>
          <a:p>
            <a:r>
              <a:rPr lang="pl-PL" sz="2000" dirty="0"/>
              <a:t>Firmy zakładane z wyboru osiągają z reguły lepsze wyniki finansowe oraz charakteryzują się wyższym wskaźnikiem przetrwania. </a:t>
            </a:r>
            <a:endParaRPr lang="en-US" sz="2000" dirty="0"/>
          </a:p>
          <a:p>
            <a:r>
              <a:rPr lang="pl-PL" sz="2000" dirty="0"/>
              <a:t>Ponadto założyciele przedsiębiorstw wykorzystujący okazje rynkowe częściej tworzą nowe miejsca pracy, podejmują bardziej ryzykowne przedsięwzięcia i angażują się w działalność innowacyjną</a:t>
            </a:r>
            <a:r>
              <a:rPr lang="en-US" sz="2000" dirty="0"/>
              <a:t>.</a:t>
            </a:r>
          </a:p>
        </p:txBody>
      </p:sp>
    </p:spTree>
    <p:extLst>
      <p:ext uri="{BB962C8B-B14F-4D97-AF65-F5344CB8AC3E}">
        <p14:creationId xmlns:p14="http://schemas.microsoft.com/office/powerpoint/2010/main" val="1424773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13E160-2975-40C5-AFD0-4EFEE094FB87}"/>
              </a:ext>
            </a:extLst>
          </p:cNvPr>
          <p:cNvSpPr>
            <a:spLocks noGrp="1"/>
          </p:cNvSpPr>
          <p:nvPr>
            <p:ph type="ctrTitle"/>
          </p:nvPr>
        </p:nvSpPr>
        <p:spPr>
          <a:xfrm>
            <a:off x="262128" y="107379"/>
            <a:ext cx="10482072" cy="779589"/>
          </a:xfrm>
        </p:spPr>
        <p:txBody>
          <a:bodyPr/>
          <a:lstStyle/>
          <a:p>
            <a:r>
              <a:rPr lang="en-US" sz="4800" dirty="0" err="1"/>
              <a:t>Poziom</a:t>
            </a:r>
            <a:r>
              <a:rPr lang="en-US" sz="4800" dirty="0"/>
              <a:t> </a:t>
            </a:r>
            <a:r>
              <a:rPr lang="en-US" sz="4800" dirty="0" err="1"/>
              <a:t>przedsiębiorczości</a:t>
            </a:r>
            <a:r>
              <a:rPr lang="en-US" sz="4800" dirty="0"/>
              <a:t> w </a:t>
            </a:r>
            <a:r>
              <a:rPr lang="en-US" sz="4800" dirty="0" err="1"/>
              <a:t>regionach</a:t>
            </a:r>
            <a:endParaRPr lang="en-US" sz="4800" dirty="0"/>
          </a:p>
        </p:txBody>
      </p:sp>
      <p:pic>
        <p:nvPicPr>
          <p:cNvPr id="5" name="Obraz 4">
            <a:extLst>
              <a:ext uri="{FF2B5EF4-FFF2-40B4-BE49-F238E27FC236}">
                <a16:creationId xmlns:a16="http://schemas.microsoft.com/office/drawing/2014/main" id="{5F0D68A2-2081-E744-8BCA-D837EAF6B8AF}"/>
              </a:ext>
            </a:extLst>
          </p:cNvPr>
          <p:cNvPicPr>
            <a:picLocks noChangeAspect="1"/>
          </p:cNvPicPr>
          <p:nvPr/>
        </p:nvPicPr>
        <p:blipFill>
          <a:blip r:embed="rId2"/>
          <a:stretch>
            <a:fillRect/>
          </a:stretch>
        </p:blipFill>
        <p:spPr>
          <a:xfrm>
            <a:off x="0" y="1664208"/>
            <a:ext cx="7829108" cy="3989606"/>
          </a:xfrm>
          <a:prstGeom prst="rect">
            <a:avLst/>
          </a:prstGeom>
        </p:spPr>
      </p:pic>
      <p:sp>
        <p:nvSpPr>
          <p:cNvPr id="6" name="pole tekstowe 5">
            <a:extLst>
              <a:ext uri="{FF2B5EF4-FFF2-40B4-BE49-F238E27FC236}">
                <a16:creationId xmlns:a16="http://schemas.microsoft.com/office/drawing/2014/main" id="{FB200A90-20C4-F64C-1214-A7E6762FF19C}"/>
              </a:ext>
            </a:extLst>
          </p:cNvPr>
          <p:cNvSpPr txBox="1"/>
          <p:nvPr/>
        </p:nvSpPr>
        <p:spPr>
          <a:xfrm>
            <a:off x="7829108" y="886968"/>
            <a:ext cx="4362892" cy="5647700"/>
          </a:xfrm>
          <a:prstGeom prst="rect">
            <a:avLst/>
          </a:prstGeom>
          <a:noFill/>
        </p:spPr>
        <p:txBody>
          <a:bodyPr wrap="square" rtlCol="0">
            <a:spAutoFit/>
          </a:bodyPr>
          <a:lstStyle/>
          <a:p>
            <a:r>
              <a:rPr lang="en-US" sz="1400" dirty="0" err="1"/>
              <a:t>Jakie</a:t>
            </a:r>
            <a:r>
              <a:rPr lang="en-US" sz="1400" dirty="0"/>
              <a:t> </a:t>
            </a:r>
            <a:r>
              <a:rPr lang="en-US" sz="1400" dirty="0" err="1"/>
              <a:t>wskaźniki</a:t>
            </a:r>
            <a:r>
              <a:rPr lang="en-US" sz="1400" dirty="0"/>
              <a:t> </a:t>
            </a:r>
            <a:r>
              <a:rPr lang="en-US" sz="1400" dirty="0" err="1"/>
              <a:t>wchodzą</a:t>
            </a:r>
            <a:r>
              <a:rPr lang="en-US" sz="1400" dirty="0"/>
              <a:t> w </a:t>
            </a:r>
            <a:r>
              <a:rPr lang="en-US" sz="1400" dirty="0" err="1"/>
              <a:t>skład</a:t>
            </a:r>
            <a:r>
              <a:rPr lang="en-US" sz="1400" dirty="0"/>
              <a:t> </a:t>
            </a:r>
            <a:r>
              <a:rPr lang="en-US" sz="1400" dirty="0" err="1"/>
              <a:t>zastosowanego</a:t>
            </a:r>
            <a:r>
              <a:rPr lang="en-US" sz="1400" dirty="0"/>
              <a:t> </a:t>
            </a:r>
            <a:r>
              <a:rPr lang="en-US" sz="1400" dirty="0" err="1"/>
              <a:t>na</a:t>
            </a:r>
            <a:r>
              <a:rPr lang="en-US" sz="1400" dirty="0"/>
              <a:t> </a:t>
            </a:r>
            <a:r>
              <a:rPr lang="en-US" sz="1400" dirty="0" err="1"/>
              <a:t>mapie</a:t>
            </a:r>
            <a:r>
              <a:rPr lang="en-US" sz="1400" dirty="0"/>
              <a:t> </a:t>
            </a:r>
            <a:r>
              <a:rPr lang="en-US" sz="1400" dirty="0" err="1"/>
              <a:t>wskaźnika</a:t>
            </a:r>
            <a:r>
              <a:rPr lang="en-US" sz="1400" dirty="0"/>
              <a:t> </a:t>
            </a:r>
            <a:r>
              <a:rPr lang="en-US" sz="1400" dirty="0" err="1"/>
              <a:t>syntetycznego</a:t>
            </a:r>
            <a:r>
              <a:rPr lang="en-US" sz="1400" dirty="0"/>
              <a:t>?</a:t>
            </a:r>
          </a:p>
          <a:p>
            <a:endParaRPr lang="en-US" sz="1400" dirty="0"/>
          </a:p>
          <a:p>
            <a:r>
              <a:rPr lang="pl-PL" sz="1100" dirty="0"/>
              <a:t>Rankingi</a:t>
            </a:r>
            <a:r>
              <a:rPr lang="en-US" sz="1100" dirty="0"/>
              <a:t> </a:t>
            </a:r>
            <a:r>
              <a:rPr lang="pl-PL" sz="1100" dirty="0"/>
              <a:t>sporządzono na podstawie następujących wskaźników:</a:t>
            </a:r>
          </a:p>
          <a:p>
            <a:r>
              <a:rPr lang="pl-PL" sz="1100" dirty="0"/>
              <a:t>– liczba przedsiębiorstw aktywnych na 1000 mieszkańców (dla przedsiębiorstw mikro, małych </a:t>
            </a:r>
            <a:r>
              <a:rPr lang="en-US" sz="1100" dirty="0"/>
              <a:t>i </a:t>
            </a:r>
            <a:r>
              <a:rPr lang="pl-PL" sz="1100" dirty="0"/>
              <a:t>średnich);</a:t>
            </a:r>
          </a:p>
          <a:p>
            <a:r>
              <a:rPr lang="pl-PL" sz="1100" dirty="0"/>
              <a:t>– liczba pracujących na aktywny podmiot w firmach mikro, małych I</a:t>
            </a:r>
            <a:r>
              <a:rPr lang="en-US" sz="1100" dirty="0"/>
              <a:t> </a:t>
            </a:r>
            <a:r>
              <a:rPr lang="pl-PL" sz="1100" dirty="0"/>
              <a:t>średnich;</a:t>
            </a:r>
            <a:r>
              <a:rPr lang="en-US" sz="1100" dirty="0"/>
              <a:t> </a:t>
            </a:r>
            <a:endParaRPr lang="pl-PL" sz="1100" dirty="0"/>
          </a:p>
          <a:p>
            <a:r>
              <a:rPr lang="pl-PL" sz="1100" dirty="0"/>
              <a:t>– pracujący w przedsiębiorstwach aktywnych (mikro, małych</a:t>
            </a:r>
            <a:r>
              <a:rPr lang="en-US" sz="1100" dirty="0"/>
              <a:t> </a:t>
            </a:r>
            <a:r>
              <a:rPr lang="en-US" sz="1100" dirty="0" err="1"/>
              <a:t>i</a:t>
            </a:r>
            <a:r>
              <a:rPr lang="en-US" sz="1100" dirty="0"/>
              <a:t> </a:t>
            </a:r>
            <a:r>
              <a:rPr lang="pl-PL" sz="1100" dirty="0"/>
              <a:t>średnich) na 1000 mieszkańców;</a:t>
            </a:r>
          </a:p>
          <a:p>
            <a:r>
              <a:rPr lang="pl-PL" sz="1100" dirty="0"/>
              <a:t>– przychody na aktywne przedsiębiorstwo mikro, małe i średnie;</a:t>
            </a:r>
          </a:p>
          <a:p>
            <a:r>
              <a:rPr lang="pl-PL" sz="1100" dirty="0"/>
              <a:t>– przychody na pracującego w aktywnej firmie mikro, małej, średniej;</a:t>
            </a:r>
          </a:p>
          <a:p>
            <a:r>
              <a:rPr lang="pl-PL" sz="1100" dirty="0"/>
              <a:t>– udział kosztów w przychodach w aktywnych przedsiębiorstwach mikro, małych i średnich;</a:t>
            </a:r>
          </a:p>
          <a:p>
            <a:r>
              <a:rPr lang="pl-PL" sz="1100" dirty="0"/>
              <a:t>– przeciętne wynagrodzenie w przedsiębiorstwach aktywnych mikro, małych </a:t>
            </a:r>
            <a:r>
              <a:rPr lang="en-US" sz="1100" dirty="0"/>
              <a:t> i </a:t>
            </a:r>
            <a:r>
              <a:rPr lang="pl-PL" sz="1100" dirty="0"/>
              <a:t>średnich;</a:t>
            </a:r>
          </a:p>
          <a:p>
            <a:r>
              <a:rPr lang="pl-PL" sz="1100" dirty="0"/>
              <a:t>– nakłady inwestycyjne na mikro, małe </a:t>
            </a:r>
            <a:r>
              <a:rPr lang="en-US" sz="1100" dirty="0" err="1"/>
              <a:t>i</a:t>
            </a:r>
            <a:r>
              <a:rPr lang="en-US" sz="1100" dirty="0"/>
              <a:t> </a:t>
            </a:r>
            <a:r>
              <a:rPr lang="pl-PL" sz="1100" dirty="0"/>
              <a:t>średnie przedsiębiorstwo aktywne;</a:t>
            </a:r>
          </a:p>
          <a:p>
            <a:r>
              <a:rPr lang="pl-PL" sz="1100" dirty="0"/>
              <a:t>– nakłady inwestycyjne na pracującego w aktywnym przedsiębiorstwie mikro, </a:t>
            </a:r>
          </a:p>
          <a:p>
            <a:r>
              <a:rPr lang="pl-PL" sz="1100" dirty="0"/>
              <a:t>małym i średnim. Wskaźnik syntetyczny (WS)</a:t>
            </a:r>
            <a:r>
              <a:rPr lang="en-US" sz="1100" dirty="0"/>
              <a:t> </a:t>
            </a:r>
            <a:r>
              <a:rPr lang="pl-PL" sz="1100" dirty="0"/>
              <a:t>został</a:t>
            </a:r>
            <a:r>
              <a:rPr lang="en-US" sz="1100" dirty="0"/>
              <a:t> </a:t>
            </a:r>
            <a:r>
              <a:rPr lang="pl-PL" sz="1100" dirty="0"/>
              <a:t>sporządzony według wzoru:</a:t>
            </a:r>
          </a:p>
          <a:p>
            <a:r>
              <a:rPr lang="pl-PL" sz="1100" dirty="0"/>
              <a:t>WS = [(p*n)–x]*100/max [(p*n)–x],</a:t>
            </a:r>
          </a:p>
          <a:p>
            <a:r>
              <a:rPr lang="pl-PL" sz="1100" dirty="0"/>
              <a:t>gdzie: n − liczba zmiennych, x − liczba punktów za zmienne stanowiące sumę miejsc</a:t>
            </a:r>
          </a:p>
          <a:p>
            <a:r>
              <a:rPr lang="pl-PL" sz="1100" dirty="0"/>
              <a:t>zajętych przez region w rankingu w poszczególnych </a:t>
            </a:r>
            <a:r>
              <a:rPr lang="pl-PL" sz="1100" dirty="0" err="1"/>
              <a:t>podrankingach</a:t>
            </a:r>
            <a:r>
              <a:rPr lang="pl-PL" sz="1100" dirty="0"/>
              <a:t>, p − liczba miejsc w </a:t>
            </a:r>
          </a:p>
          <a:p>
            <a:r>
              <a:rPr lang="pl-PL" sz="1100" dirty="0"/>
              <a:t>rankingu, max (p*n–x) – maksymalna liczba punktów, jakie można uzyskać w przypadku zajęcia</a:t>
            </a:r>
            <a:r>
              <a:rPr lang="en-US" sz="1100" dirty="0"/>
              <a:t> </a:t>
            </a:r>
            <a:r>
              <a:rPr lang="pl-PL" sz="1100" dirty="0"/>
              <a:t>pierwszego miejsca we wszystkich </a:t>
            </a:r>
            <a:r>
              <a:rPr lang="pl-PL" sz="1100" dirty="0" err="1"/>
              <a:t>podrankingach</a:t>
            </a:r>
            <a:r>
              <a:rPr lang="pl-PL" sz="1100" dirty="0"/>
              <a:t>. Wartość wskaźnika to poziom zrealizowania </a:t>
            </a:r>
            <a:r>
              <a:rPr lang="en-US" sz="1100" dirty="0"/>
              <a:t> </a:t>
            </a:r>
            <a:r>
              <a:rPr lang="pl-PL" sz="1100" dirty="0"/>
              <a:t>przez region maksymalnego wyniku, czyli zajęcia pierwszego miejsca</a:t>
            </a:r>
            <a:r>
              <a:rPr lang="en-US" sz="1100" dirty="0"/>
              <a:t> </a:t>
            </a:r>
            <a:r>
              <a:rPr lang="pl-PL" sz="1100" dirty="0"/>
              <a:t>we wszystkich </a:t>
            </a:r>
            <a:r>
              <a:rPr lang="pl-PL" sz="1100" dirty="0" err="1"/>
              <a:t>podrankingach</a:t>
            </a:r>
            <a:r>
              <a:rPr lang="pl-PL" sz="1100" dirty="0"/>
              <a:t>.</a:t>
            </a:r>
            <a:endParaRPr lang="en-US" sz="1100" dirty="0"/>
          </a:p>
        </p:txBody>
      </p:sp>
      <p:sp>
        <p:nvSpPr>
          <p:cNvPr id="7" name="pole tekstowe 6">
            <a:extLst>
              <a:ext uri="{FF2B5EF4-FFF2-40B4-BE49-F238E27FC236}">
                <a16:creationId xmlns:a16="http://schemas.microsoft.com/office/drawing/2014/main" id="{3162CBB8-AB8D-DF26-2354-F4BF26E16721}"/>
              </a:ext>
            </a:extLst>
          </p:cNvPr>
          <p:cNvSpPr txBox="1"/>
          <p:nvPr/>
        </p:nvSpPr>
        <p:spPr>
          <a:xfrm>
            <a:off x="0" y="5997618"/>
            <a:ext cx="7290816" cy="369332"/>
          </a:xfrm>
          <a:prstGeom prst="rect">
            <a:avLst/>
          </a:prstGeom>
          <a:noFill/>
        </p:spPr>
        <p:txBody>
          <a:bodyPr wrap="square" rtlCol="0">
            <a:spAutoFit/>
          </a:bodyPr>
          <a:lstStyle/>
          <a:p>
            <a:r>
              <a:rPr lang="pl-PL" dirty="0"/>
              <a:t>Poziom przedsiębiorczości w regionach</a:t>
            </a:r>
            <a:r>
              <a:rPr lang="en-US" dirty="0"/>
              <a:t>, 2021r.</a:t>
            </a:r>
            <a:r>
              <a:rPr lang="pl-PL" dirty="0"/>
              <a:t> – wskaźnik syntetyczny</a:t>
            </a:r>
            <a:r>
              <a:rPr lang="en-US" dirty="0"/>
              <a:t>.</a:t>
            </a:r>
          </a:p>
        </p:txBody>
      </p:sp>
    </p:spTree>
    <p:extLst>
      <p:ext uri="{BB962C8B-B14F-4D97-AF65-F5344CB8AC3E}">
        <p14:creationId xmlns:p14="http://schemas.microsoft.com/office/powerpoint/2010/main" val="1724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A666CD-FAEF-999B-6420-E2491B67BD5F}"/>
              </a:ext>
            </a:extLst>
          </p:cNvPr>
          <p:cNvSpPr>
            <a:spLocks noGrp="1"/>
          </p:cNvSpPr>
          <p:nvPr>
            <p:ph type="ctrTitle"/>
          </p:nvPr>
        </p:nvSpPr>
        <p:spPr>
          <a:xfrm>
            <a:off x="0" y="0"/>
            <a:ext cx="11356848" cy="804672"/>
          </a:xfrm>
        </p:spPr>
        <p:txBody>
          <a:bodyPr/>
          <a:lstStyle/>
          <a:p>
            <a:r>
              <a:rPr lang="en-US" sz="4400" dirty="0" err="1">
                <a:effectLst/>
                <a:latin typeface="Aptos" panose="020B0004020202020204" pitchFamily="34" charset="0"/>
                <a:ea typeface="Aptos" panose="020B0004020202020204" pitchFamily="34" charset="0"/>
                <a:cs typeface="Arial" panose="020B0604020202020204" pitchFamily="34" charset="0"/>
              </a:rPr>
              <a:t>Uwarunkowania</a:t>
            </a:r>
            <a:r>
              <a:rPr lang="en-US" sz="4400" dirty="0">
                <a:effectLst/>
                <a:latin typeface="Aptos" panose="020B0004020202020204" pitchFamily="34" charset="0"/>
                <a:ea typeface="Aptos" panose="020B0004020202020204" pitchFamily="34" charset="0"/>
                <a:cs typeface="Arial" panose="020B0604020202020204" pitchFamily="34" charset="0"/>
              </a:rPr>
              <a:t> </a:t>
            </a:r>
            <a:r>
              <a:rPr lang="en-US" sz="4400" dirty="0" err="1">
                <a:effectLst/>
                <a:latin typeface="Aptos" panose="020B0004020202020204" pitchFamily="34" charset="0"/>
                <a:ea typeface="Aptos" panose="020B0004020202020204" pitchFamily="34" charset="0"/>
                <a:cs typeface="Arial" panose="020B0604020202020204" pitchFamily="34" charset="0"/>
              </a:rPr>
              <a:t>rozwoju</a:t>
            </a:r>
            <a:r>
              <a:rPr lang="en-US" sz="4400" dirty="0">
                <a:effectLst/>
                <a:latin typeface="Aptos" panose="020B0004020202020204" pitchFamily="34" charset="0"/>
                <a:ea typeface="Aptos" panose="020B0004020202020204" pitchFamily="34" charset="0"/>
                <a:cs typeface="Arial" panose="020B0604020202020204" pitchFamily="34" charset="0"/>
              </a:rPr>
              <a:t> </a:t>
            </a:r>
            <a:r>
              <a:rPr lang="en-US" sz="4400" dirty="0" err="1">
                <a:effectLst/>
                <a:latin typeface="Aptos" panose="020B0004020202020204" pitchFamily="34" charset="0"/>
                <a:ea typeface="Aptos" panose="020B0004020202020204" pitchFamily="34" charset="0"/>
                <a:cs typeface="Arial" panose="020B0604020202020204" pitchFamily="34" charset="0"/>
              </a:rPr>
              <a:t>przedsiębiorczości</a:t>
            </a:r>
            <a:endParaRPr lang="pl-PL" sz="4000" dirty="0"/>
          </a:p>
        </p:txBody>
      </p:sp>
      <p:pic>
        <p:nvPicPr>
          <p:cNvPr id="5" name="Obraz 4">
            <a:extLst>
              <a:ext uri="{FF2B5EF4-FFF2-40B4-BE49-F238E27FC236}">
                <a16:creationId xmlns:a16="http://schemas.microsoft.com/office/drawing/2014/main" id="{126D8B9C-F09D-626C-7049-8D889303DE93}"/>
              </a:ext>
            </a:extLst>
          </p:cNvPr>
          <p:cNvPicPr>
            <a:picLocks noChangeAspect="1"/>
          </p:cNvPicPr>
          <p:nvPr/>
        </p:nvPicPr>
        <p:blipFill>
          <a:blip r:embed="rId2"/>
          <a:stretch>
            <a:fillRect/>
          </a:stretch>
        </p:blipFill>
        <p:spPr>
          <a:xfrm>
            <a:off x="0" y="2221992"/>
            <a:ext cx="7443955" cy="3705136"/>
          </a:xfrm>
          <a:prstGeom prst="rect">
            <a:avLst/>
          </a:prstGeom>
        </p:spPr>
      </p:pic>
      <p:sp>
        <p:nvSpPr>
          <p:cNvPr id="6" name="pole tekstowe 5">
            <a:extLst>
              <a:ext uri="{FF2B5EF4-FFF2-40B4-BE49-F238E27FC236}">
                <a16:creationId xmlns:a16="http://schemas.microsoft.com/office/drawing/2014/main" id="{C02F1C9D-B2F1-AB9F-E2F9-F8D1C1D58EDD}"/>
              </a:ext>
            </a:extLst>
          </p:cNvPr>
          <p:cNvSpPr txBox="1"/>
          <p:nvPr/>
        </p:nvSpPr>
        <p:spPr>
          <a:xfrm>
            <a:off x="80150" y="1409925"/>
            <a:ext cx="6316806" cy="738664"/>
          </a:xfrm>
          <a:prstGeom prst="rect">
            <a:avLst/>
          </a:prstGeom>
          <a:noFill/>
        </p:spPr>
        <p:txBody>
          <a:bodyPr wrap="square" rtlCol="0">
            <a:spAutoFit/>
          </a:bodyPr>
          <a:lstStyle/>
          <a:p>
            <a:r>
              <a:rPr lang="pl-PL" sz="1400" dirty="0"/>
              <a:t>Ocena uwarunkowań rozwoju przedsiębiorczości (2022 r.): Polska w porównaniu z gospodarkami o wysokich dochodach i krajami europejskimi (średnie oceny</a:t>
            </a:r>
            <a:r>
              <a:rPr lang="en-US" sz="1400" dirty="0"/>
              <a:t> </a:t>
            </a:r>
            <a:r>
              <a:rPr lang="en-US" sz="1400" dirty="0" err="1"/>
              <a:t>ekspertów</a:t>
            </a:r>
            <a:r>
              <a:rPr lang="pl-PL" sz="1400" dirty="0"/>
              <a:t> dla poszczególnych obszarów)</a:t>
            </a:r>
            <a:endParaRPr lang="en-US" sz="1400" dirty="0"/>
          </a:p>
        </p:txBody>
      </p:sp>
      <p:sp>
        <p:nvSpPr>
          <p:cNvPr id="7" name="pole tekstowe 6">
            <a:extLst>
              <a:ext uri="{FF2B5EF4-FFF2-40B4-BE49-F238E27FC236}">
                <a16:creationId xmlns:a16="http://schemas.microsoft.com/office/drawing/2014/main" id="{5C1DA507-7869-6EA6-9EA1-C4D111A4CF8D}"/>
              </a:ext>
            </a:extLst>
          </p:cNvPr>
          <p:cNvSpPr txBox="1"/>
          <p:nvPr/>
        </p:nvSpPr>
        <p:spPr>
          <a:xfrm>
            <a:off x="7653529" y="777240"/>
            <a:ext cx="4169664" cy="5632311"/>
          </a:xfrm>
          <a:prstGeom prst="rect">
            <a:avLst/>
          </a:prstGeom>
          <a:noFill/>
        </p:spPr>
        <p:txBody>
          <a:bodyPr wrap="square" rtlCol="0">
            <a:spAutoFit/>
          </a:bodyPr>
          <a:lstStyle/>
          <a:p>
            <a:pPr marL="342900" indent="-342900">
              <a:buAutoNum type="arabicPeriod"/>
            </a:pPr>
            <a:r>
              <a:rPr lang="pl-PL" dirty="0"/>
              <a:t>Szanse na start: edukacja i szkolenia w zakresie przedsiębiorczości – poziom podstawowy i średni oraz poziom uczelni wyższych i kształcenie ustawiczne, poziom otwartości rynku, dostępność finansowania (wystarczająca ilość, łatwość uzyskania), infrastruktura komercyjna, usługowa i techniczna. </a:t>
            </a:r>
            <a:endParaRPr lang="en-US" dirty="0"/>
          </a:p>
          <a:p>
            <a:pPr marL="342900" indent="-342900">
              <a:buAutoNum type="arabicPeriod"/>
            </a:pPr>
            <a:r>
              <a:rPr lang="pl-PL" dirty="0"/>
              <a:t>Polityka i wsparcie publiczne: priorytety polityki publicznej w zakresie przedsiębiorczości, obciążenia związane z podatkami i regulacjami administracyjnymi, pomoc i wsparcie publiczne dla przedsiębiorstw. </a:t>
            </a:r>
            <a:endParaRPr lang="en-US" dirty="0"/>
          </a:p>
          <a:p>
            <a:pPr marL="342900" indent="-342900">
              <a:buAutoNum type="arabicPeriod"/>
            </a:pPr>
            <a:r>
              <a:rPr lang="pl-PL" dirty="0"/>
              <a:t>Badania i rozwój: badania i rozwój, transfer wiedzy i technologii. </a:t>
            </a:r>
            <a:endParaRPr lang="en-US" dirty="0"/>
          </a:p>
          <a:p>
            <a:pPr marL="342900" indent="-342900">
              <a:buAutoNum type="arabicPeriod"/>
            </a:pPr>
            <a:r>
              <a:rPr lang="pl-PL" dirty="0"/>
              <a:t>Normy społeczno-kulturowe: systemy wartości i normy społeczne</a:t>
            </a:r>
            <a:r>
              <a:rPr lang="en-US" dirty="0"/>
              <a:t>.</a:t>
            </a:r>
          </a:p>
        </p:txBody>
      </p:sp>
    </p:spTree>
    <p:extLst>
      <p:ext uri="{BB962C8B-B14F-4D97-AF65-F5344CB8AC3E}">
        <p14:creationId xmlns:p14="http://schemas.microsoft.com/office/powerpoint/2010/main" val="128745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D0F0A2-1E0E-42CF-116E-5BD14BE8F9C5}"/>
              </a:ext>
            </a:extLst>
          </p:cNvPr>
          <p:cNvSpPr>
            <a:spLocks noGrp="1"/>
          </p:cNvSpPr>
          <p:nvPr>
            <p:ph type="ctrTitle"/>
          </p:nvPr>
        </p:nvSpPr>
        <p:spPr>
          <a:xfrm>
            <a:off x="678728" y="176702"/>
            <a:ext cx="4203373" cy="783042"/>
          </a:xfrm>
        </p:spPr>
        <p:txBody>
          <a:bodyPr/>
          <a:lstStyle/>
          <a:p>
            <a:pPr>
              <a:lnSpc>
                <a:spcPct val="115000"/>
              </a:lnSpc>
              <a:spcAft>
                <a:spcPts val="800"/>
              </a:spcAft>
            </a:pPr>
            <a:r>
              <a:rPr lang="en-US" sz="4800" dirty="0" err="1">
                <a:latin typeface="Aptos" panose="020B0004020202020204" pitchFamily="34" charset="0"/>
                <a:cs typeface="Arial" panose="020B0604020202020204" pitchFamily="34" charset="0"/>
              </a:rPr>
              <a:t>Geneza</a:t>
            </a:r>
            <a:endParaRPr lang="pl-PL" sz="4800" dirty="0"/>
          </a:p>
        </p:txBody>
      </p:sp>
      <p:sp>
        <p:nvSpPr>
          <p:cNvPr id="3" name="Podtytuł 2">
            <a:extLst>
              <a:ext uri="{FF2B5EF4-FFF2-40B4-BE49-F238E27FC236}">
                <a16:creationId xmlns:a16="http://schemas.microsoft.com/office/drawing/2014/main" id="{E3B04C57-ADF2-37F8-73B4-07D7FBAFBD29}"/>
              </a:ext>
            </a:extLst>
          </p:cNvPr>
          <p:cNvSpPr>
            <a:spLocks noGrp="1"/>
          </p:cNvSpPr>
          <p:nvPr>
            <p:ph type="subTitle" idx="1"/>
          </p:nvPr>
        </p:nvSpPr>
        <p:spPr>
          <a:xfrm>
            <a:off x="338328" y="4288503"/>
            <a:ext cx="6190488" cy="1966814"/>
          </a:xfrm>
        </p:spPr>
        <p:txBody>
          <a:bodyPr/>
          <a:lstStyle/>
          <a:p>
            <a:pPr algn="l"/>
            <a:r>
              <a:rPr lang="en-US" sz="1800" b="1" dirty="0"/>
              <a:t>IV/V F</a:t>
            </a:r>
            <a:r>
              <a:rPr lang="pl-PL" sz="1800" b="1" dirty="0" err="1"/>
              <a:t>aza</a:t>
            </a:r>
            <a:r>
              <a:rPr lang="en-US" sz="1800" b="1" dirty="0"/>
              <a:t> </a:t>
            </a:r>
            <a:r>
              <a:rPr lang="en-US" sz="1800" b="1" dirty="0" err="1"/>
              <a:t>przedakcesyjna</a:t>
            </a:r>
            <a:r>
              <a:rPr lang="en-US" sz="1800" b="1" dirty="0"/>
              <a:t> </a:t>
            </a:r>
            <a:r>
              <a:rPr lang="en-US" sz="1800" b="1" dirty="0" err="1"/>
              <a:t>i</a:t>
            </a:r>
            <a:r>
              <a:rPr lang="en-US" sz="1800" b="1" dirty="0"/>
              <a:t> </a:t>
            </a:r>
            <a:r>
              <a:rPr lang="en-US" sz="1800" b="1" dirty="0" err="1"/>
              <a:t>akcesyjna</a:t>
            </a:r>
            <a:r>
              <a:rPr lang="en-US" sz="1800" dirty="0"/>
              <a:t>:</a:t>
            </a:r>
            <a:r>
              <a:rPr lang="pl-PL" sz="1800" dirty="0"/>
              <a:t> </a:t>
            </a:r>
            <a:endParaRPr lang="en-US" sz="1800" dirty="0"/>
          </a:p>
          <a:p>
            <a:pPr marL="285750" indent="-285750" algn="l">
              <a:buFont typeface="Arial" panose="020B0604020202020204" pitchFamily="34" charset="0"/>
              <a:buChar char="•"/>
            </a:pPr>
            <a:r>
              <a:rPr lang="en-US" sz="1800" dirty="0"/>
              <a:t>Z</a:t>
            </a:r>
            <a:r>
              <a:rPr lang="pl-PL" sz="1800" dirty="0"/>
              <a:t>wiązane z integracją z Unią Europejską</a:t>
            </a:r>
            <a:r>
              <a:rPr lang="en-US" sz="1800" dirty="0"/>
              <a:t>: </a:t>
            </a:r>
            <a:r>
              <a:rPr lang="pl-PL" sz="1800" dirty="0"/>
              <a:t>dostosowanie polskiego prawodawstwa, systemów regulacyjnych, metod certyfikacji oraz standaryzacji do wymogów U</a:t>
            </a:r>
            <a:r>
              <a:rPr lang="en-US" sz="1800" dirty="0"/>
              <a:t>E.</a:t>
            </a:r>
          </a:p>
          <a:p>
            <a:pPr marL="285750" indent="-285750" algn="l">
              <a:buFont typeface="Arial" panose="020B0604020202020204" pitchFamily="34" charset="0"/>
              <a:buChar char="•"/>
            </a:pPr>
            <a:r>
              <a:rPr lang="en-US" sz="1800" dirty="0" err="1"/>
              <a:t>Konkurencyjność</a:t>
            </a:r>
            <a:r>
              <a:rPr lang="en-US" sz="1800" dirty="0"/>
              <a:t> </a:t>
            </a:r>
            <a:r>
              <a:rPr lang="en-US" sz="1800" dirty="0" err="1"/>
              <a:t>i</a:t>
            </a:r>
            <a:r>
              <a:rPr lang="en-US" sz="1800" dirty="0"/>
              <a:t> </a:t>
            </a:r>
            <a:r>
              <a:rPr lang="en-US" sz="1800" dirty="0" err="1"/>
              <a:t>byt</a:t>
            </a:r>
            <a:r>
              <a:rPr lang="en-US" sz="1800" dirty="0"/>
              <a:t> MSP </a:t>
            </a:r>
            <a:r>
              <a:rPr lang="en-US" sz="1800" dirty="0" err="1"/>
              <a:t>zależał</a:t>
            </a:r>
            <a:r>
              <a:rPr lang="en-US" sz="1800" dirty="0"/>
              <a:t> od </a:t>
            </a:r>
            <a:r>
              <a:rPr lang="en-US" sz="1800" dirty="0" err="1"/>
              <a:t>tego</a:t>
            </a:r>
            <a:r>
              <a:rPr lang="en-US" sz="1800" dirty="0"/>
              <a:t> jak </a:t>
            </a:r>
            <a:r>
              <a:rPr lang="en-US" sz="1800" dirty="0" err="1"/>
              <a:t>szybko</a:t>
            </a:r>
            <a:r>
              <a:rPr lang="en-US" sz="1800" dirty="0"/>
              <a:t> </a:t>
            </a:r>
            <a:r>
              <a:rPr lang="en-US" sz="1800" dirty="0" err="1"/>
              <a:t>potrafią</a:t>
            </a:r>
            <a:r>
              <a:rPr lang="en-US" sz="1800" dirty="0"/>
              <a:t> </a:t>
            </a:r>
            <a:r>
              <a:rPr lang="en-US" sz="1800" dirty="0" err="1"/>
              <a:t>się</a:t>
            </a:r>
            <a:r>
              <a:rPr lang="en-US" sz="1800" dirty="0"/>
              <a:t> one </a:t>
            </a:r>
            <a:r>
              <a:rPr lang="en-US" sz="1800" dirty="0" err="1"/>
              <a:t>dostosować</a:t>
            </a:r>
            <a:r>
              <a:rPr lang="en-US" sz="1800" dirty="0"/>
              <a:t> do </a:t>
            </a:r>
            <a:r>
              <a:rPr lang="en-US" sz="1800" dirty="0" err="1"/>
              <a:t>nowych</a:t>
            </a:r>
            <a:r>
              <a:rPr lang="en-US" sz="1800" dirty="0"/>
              <a:t> </a:t>
            </a:r>
            <a:r>
              <a:rPr lang="en-US" sz="1800" dirty="0" err="1"/>
              <a:t>realiów</a:t>
            </a:r>
            <a:r>
              <a:rPr lang="en-US" sz="1800" dirty="0"/>
              <a:t> </a:t>
            </a:r>
            <a:r>
              <a:rPr lang="en-US" sz="1800" dirty="0" err="1"/>
              <a:t>i</a:t>
            </a:r>
            <a:r>
              <a:rPr lang="en-US" sz="1800" dirty="0"/>
              <a:t> </a:t>
            </a:r>
            <a:r>
              <a:rPr lang="en-US" sz="1800" dirty="0" err="1"/>
              <a:t>wykorzystać</a:t>
            </a:r>
            <a:r>
              <a:rPr lang="en-US" sz="1800" dirty="0"/>
              <a:t> </a:t>
            </a:r>
            <a:r>
              <a:rPr lang="en-US" sz="1800" dirty="0" err="1"/>
              <a:t>nowe</a:t>
            </a:r>
            <a:r>
              <a:rPr lang="en-US" sz="1800" dirty="0"/>
              <a:t> </a:t>
            </a:r>
            <a:r>
              <a:rPr lang="en-US" sz="1800" dirty="0" err="1"/>
              <a:t>możliwości</a:t>
            </a:r>
            <a:r>
              <a:rPr lang="en-US" sz="1800" dirty="0"/>
              <a:t>.</a:t>
            </a:r>
          </a:p>
        </p:txBody>
      </p:sp>
      <p:sp>
        <p:nvSpPr>
          <p:cNvPr id="4" name="pole tekstowe 3">
            <a:extLst>
              <a:ext uri="{FF2B5EF4-FFF2-40B4-BE49-F238E27FC236}">
                <a16:creationId xmlns:a16="http://schemas.microsoft.com/office/drawing/2014/main" id="{D522F4F6-CB53-D1A0-5043-6B5586AF1A6A}"/>
              </a:ext>
            </a:extLst>
          </p:cNvPr>
          <p:cNvSpPr txBox="1"/>
          <p:nvPr/>
        </p:nvSpPr>
        <p:spPr>
          <a:xfrm>
            <a:off x="338328" y="1039074"/>
            <a:ext cx="6190488" cy="3170099"/>
          </a:xfrm>
          <a:prstGeom prst="rect">
            <a:avLst/>
          </a:prstGeom>
          <a:noFill/>
        </p:spPr>
        <p:txBody>
          <a:bodyPr wrap="square" rtlCol="0">
            <a:spAutoFit/>
          </a:bodyPr>
          <a:lstStyle/>
          <a:p>
            <a:r>
              <a:rPr lang="en-US" sz="2000" b="1" dirty="0"/>
              <a:t>III </a:t>
            </a:r>
            <a:r>
              <a:rPr lang="en-US" sz="2000" b="1" dirty="0" err="1"/>
              <a:t>Faza</a:t>
            </a:r>
            <a:r>
              <a:rPr lang="en-US" sz="2000" b="1" dirty="0"/>
              <a:t> </a:t>
            </a:r>
            <a:r>
              <a:rPr lang="en-US" sz="2000" b="1" dirty="0" err="1"/>
              <a:t>samoregulacji</a:t>
            </a:r>
            <a:r>
              <a:rPr lang="en-US" sz="2000" b="1" dirty="0"/>
              <a:t> </a:t>
            </a:r>
            <a:r>
              <a:rPr lang="en-US" sz="2000" b="1" dirty="0" err="1"/>
              <a:t>rynkowej</a:t>
            </a:r>
            <a:r>
              <a:rPr lang="en-US" sz="2000" dirty="0"/>
              <a:t>: </a:t>
            </a:r>
          </a:p>
          <a:p>
            <a:pPr marL="285750" indent="-285750">
              <a:buFont typeface="Arial" panose="020B0604020202020204" pitchFamily="34" charset="0"/>
              <a:buChar char="•"/>
            </a:pPr>
            <a:r>
              <a:rPr lang="en-US" dirty="0" err="1"/>
              <a:t>Wyczerpano</a:t>
            </a:r>
            <a:r>
              <a:rPr lang="pl-PL" dirty="0"/>
              <a:t> możliwości ilościowego wzrostu tego sektora, co w sytuacji braku efektywnej polityki wsparcia tych firm spowodowało spadek dynamiki zakładania nowych przedsiębiorstw przy jednoczesnym wzroście liczby przedsiębiorstw eliminowanych z rynku</a:t>
            </a:r>
            <a:r>
              <a:rPr lang="en-US" dirty="0"/>
              <a:t>.</a:t>
            </a:r>
          </a:p>
          <a:p>
            <a:pPr marL="285750" indent="-285750">
              <a:buFont typeface="Arial" panose="020B0604020202020204" pitchFamily="34" charset="0"/>
              <a:buChar char="•"/>
            </a:pPr>
            <a:r>
              <a:rPr lang="en-US" dirty="0"/>
              <a:t>S</a:t>
            </a:r>
            <a:r>
              <a:rPr lang="pl-PL" dirty="0" err="1"/>
              <a:t>topniowa</a:t>
            </a:r>
            <a:r>
              <a:rPr lang="pl-PL" dirty="0"/>
              <a:t> adaptacja do ciągle zmieniających się warunków ekonomicznych poprzez poszukiwanie zmian jakościowych, głównie związanych ze zmianami branżowymi, zatrudnienia, innowacyjności działania, zarówno w zakresie rynkowym, jak i technologicznym. </a:t>
            </a:r>
            <a:endParaRPr lang="en-US" dirty="0"/>
          </a:p>
        </p:txBody>
      </p:sp>
      <p:pic>
        <p:nvPicPr>
          <p:cNvPr id="7" name="Obraz 6">
            <a:extLst>
              <a:ext uri="{FF2B5EF4-FFF2-40B4-BE49-F238E27FC236}">
                <a16:creationId xmlns:a16="http://schemas.microsoft.com/office/drawing/2014/main" id="{372FD019-F6F0-B2D6-D9A8-299F06E28E1F}"/>
              </a:ext>
            </a:extLst>
          </p:cNvPr>
          <p:cNvPicPr>
            <a:picLocks noChangeAspect="1"/>
          </p:cNvPicPr>
          <p:nvPr/>
        </p:nvPicPr>
        <p:blipFill>
          <a:blip r:embed="rId2"/>
          <a:stretch>
            <a:fillRect/>
          </a:stretch>
        </p:blipFill>
        <p:spPr>
          <a:xfrm>
            <a:off x="7092215" y="3671423"/>
            <a:ext cx="4448335" cy="2686403"/>
          </a:xfrm>
          <a:prstGeom prst="rect">
            <a:avLst/>
          </a:prstGeom>
        </p:spPr>
      </p:pic>
      <p:sp>
        <p:nvSpPr>
          <p:cNvPr id="8" name="pole tekstowe 7">
            <a:extLst>
              <a:ext uri="{FF2B5EF4-FFF2-40B4-BE49-F238E27FC236}">
                <a16:creationId xmlns:a16="http://schemas.microsoft.com/office/drawing/2014/main" id="{2BC70614-051A-9234-8639-981BC17A66A4}"/>
              </a:ext>
            </a:extLst>
          </p:cNvPr>
          <p:cNvSpPr txBox="1"/>
          <p:nvPr/>
        </p:nvSpPr>
        <p:spPr>
          <a:xfrm>
            <a:off x="7092215" y="6357826"/>
            <a:ext cx="4837175" cy="461665"/>
          </a:xfrm>
          <a:prstGeom prst="rect">
            <a:avLst/>
          </a:prstGeom>
          <a:noFill/>
        </p:spPr>
        <p:txBody>
          <a:bodyPr wrap="square" rtlCol="0">
            <a:spAutoFit/>
          </a:bodyPr>
          <a:lstStyle/>
          <a:p>
            <a:r>
              <a:rPr lang="pl-PL" sz="1200" dirty="0"/>
              <a:t>Dynamika rozwoju sektora małych i średnich</a:t>
            </a:r>
            <a:r>
              <a:rPr lang="en-US" sz="1200" dirty="0"/>
              <a:t> </a:t>
            </a:r>
            <a:r>
              <a:rPr lang="pl-PL" sz="1200" dirty="0"/>
              <a:t>przedsiębiorstw w latach 1994-2006 (wskaźnik</a:t>
            </a:r>
            <a:r>
              <a:rPr lang="en-US" sz="1200" dirty="0"/>
              <a:t> </a:t>
            </a:r>
            <a:r>
              <a:rPr lang="pl-PL" sz="1200" dirty="0"/>
              <a:t>liczony w stosunku do roku poprzedniego </a:t>
            </a:r>
            <a:r>
              <a:rPr lang="en-US" sz="1200" dirty="0"/>
              <a:t>w %</a:t>
            </a:r>
            <a:r>
              <a:rPr lang="pl-PL" sz="1200" dirty="0"/>
              <a:t>)</a:t>
            </a:r>
            <a:endParaRPr lang="en-US" sz="1200" dirty="0"/>
          </a:p>
        </p:txBody>
      </p:sp>
      <p:pic>
        <p:nvPicPr>
          <p:cNvPr id="6" name="Obraz 5">
            <a:extLst>
              <a:ext uri="{FF2B5EF4-FFF2-40B4-BE49-F238E27FC236}">
                <a16:creationId xmlns:a16="http://schemas.microsoft.com/office/drawing/2014/main" id="{64C7BDE1-A9F5-BACC-8697-07755BFF0B82}"/>
              </a:ext>
            </a:extLst>
          </p:cNvPr>
          <p:cNvPicPr>
            <a:picLocks noChangeAspect="1"/>
          </p:cNvPicPr>
          <p:nvPr/>
        </p:nvPicPr>
        <p:blipFill>
          <a:blip r:embed="rId3"/>
          <a:stretch>
            <a:fillRect/>
          </a:stretch>
        </p:blipFill>
        <p:spPr>
          <a:xfrm>
            <a:off x="6638545" y="176702"/>
            <a:ext cx="5055688" cy="3195434"/>
          </a:xfrm>
          <a:prstGeom prst="rect">
            <a:avLst/>
          </a:prstGeom>
        </p:spPr>
      </p:pic>
      <p:sp>
        <p:nvSpPr>
          <p:cNvPr id="9" name="pole tekstowe 8">
            <a:extLst>
              <a:ext uri="{FF2B5EF4-FFF2-40B4-BE49-F238E27FC236}">
                <a16:creationId xmlns:a16="http://schemas.microsoft.com/office/drawing/2014/main" id="{5AA7D335-61C1-ACD7-3823-F01336A37319}"/>
              </a:ext>
            </a:extLst>
          </p:cNvPr>
          <p:cNvSpPr txBox="1"/>
          <p:nvPr/>
        </p:nvSpPr>
        <p:spPr>
          <a:xfrm>
            <a:off x="8970264" y="3383280"/>
            <a:ext cx="2790444" cy="276999"/>
          </a:xfrm>
          <a:prstGeom prst="rect">
            <a:avLst/>
          </a:prstGeom>
          <a:noFill/>
        </p:spPr>
        <p:txBody>
          <a:bodyPr wrap="square" rtlCol="0">
            <a:spAutoFit/>
          </a:bodyPr>
          <a:lstStyle/>
          <a:p>
            <a:r>
              <a:rPr lang="en-US" sz="1200" dirty="0"/>
              <a:t>Stan </a:t>
            </a:r>
            <a:r>
              <a:rPr lang="en-US" sz="1200" dirty="0" err="1"/>
              <a:t>sektora</a:t>
            </a:r>
            <a:r>
              <a:rPr lang="en-US" sz="1200" dirty="0"/>
              <a:t> MSP w </a:t>
            </a:r>
            <a:r>
              <a:rPr lang="en-US" sz="1200" dirty="0" err="1"/>
              <a:t>latach</a:t>
            </a:r>
            <a:r>
              <a:rPr lang="en-US" sz="1200" dirty="0"/>
              <a:t> 1994-2006. </a:t>
            </a:r>
          </a:p>
        </p:txBody>
      </p:sp>
    </p:spTree>
    <p:extLst>
      <p:ext uri="{BB962C8B-B14F-4D97-AF65-F5344CB8AC3E}">
        <p14:creationId xmlns:p14="http://schemas.microsoft.com/office/powerpoint/2010/main" val="330019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3FCB974-477A-30E4-EFA7-FB73BF1EA048}"/>
              </a:ext>
            </a:extLst>
          </p:cNvPr>
          <p:cNvSpPr>
            <a:spLocks noGrp="1"/>
          </p:cNvSpPr>
          <p:nvPr>
            <p:ph type="ctrTitle"/>
          </p:nvPr>
        </p:nvSpPr>
        <p:spPr>
          <a:xfrm>
            <a:off x="0" y="0"/>
            <a:ext cx="10623550" cy="81438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Rola organizacji pozarządowych</a:t>
            </a:r>
            <a:endParaRPr lang="pl-PL" sz="5400" dirty="0"/>
          </a:p>
        </p:txBody>
      </p:sp>
      <p:pic>
        <p:nvPicPr>
          <p:cNvPr id="5" name="Obraz 4">
            <a:extLst>
              <a:ext uri="{FF2B5EF4-FFF2-40B4-BE49-F238E27FC236}">
                <a16:creationId xmlns:a16="http://schemas.microsoft.com/office/drawing/2014/main" id="{125D1EE8-1369-216B-2879-1E7146BA77F1}"/>
              </a:ext>
            </a:extLst>
          </p:cNvPr>
          <p:cNvPicPr>
            <a:picLocks noChangeAspect="1"/>
          </p:cNvPicPr>
          <p:nvPr/>
        </p:nvPicPr>
        <p:blipFill>
          <a:blip r:embed="rId3"/>
          <a:stretch>
            <a:fillRect/>
          </a:stretch>
        </p:blipFill>
        <p:spPr>
          <a:xfrm>
            <a:off x="161568" y="2421081"/>
            <a:ext cx="6235369" cy="3558068"/>
          </a:xfrm>
          <a:prstGeom prst="rect">
            <a:avLst/>
          </a:prstGeom>
        </p:spPr>
      </p:pic>
      <p:sp>
        <p:nvSpPr>
          <p:cNvPr id="6" name="pole tekstowe 5">
            <a:extLst>
              <a:ext uri="{FF2B5EF4-FFF2-40B4-BE49-F238E27FC236}">
                <a16:creationId xmlns:a16="http://schemas.microsoft.com/office/drawing/2014/main" id="{B15A76F2-BE8C-FFE4-438B-14DE6FE1A641}"/>
              </a:ext>
            </a:extLst>
          </p:cNvPr>
          <p:cNvSpPr txBox="1"/>
          <p:nvPr/>
        </p:nvSpPr>
        <p:spPr>
          <a:xfrm>
            <a:off x="85368" y="6117742"/>
            <a:ext cx="6010632" cy="461665"/>
          </a:xfrm>
          <a:prstGeom prst="rect">
            <a:avLst/>
          </a:prstGeom>
          <a:noFill/>
        </p:spPr>
        <p:txBody>
          <a:bodyPr wrap="square" rtlCol="0">
            <a:spAutoFit/>
          </a:bodyPr>
          <a:lstStyle/>
          <a:p>
            <a:r>
              <a:rPr lang="en-US" sz="1200" dirty="0" err="1"/>
              <a:t>Potencjalne</a:t>
            </a:r>
            <a:r>
              <a:rPr lang="en-US" sz="1200" dirty="0"/>
              <a:t> </a:t>
            </a:r>
            <a:r>
              <a:rPr lang="en-US" sz="1200" dirty="0" err="1"/>
              <a:t>korzyści</a:t>
            </a:r>
            <a:r>
              <a:rPr lang="en-US" sz="1200" dirty="0"/>
              <a:t> </a:t>
            </a:r>
            <a:r>
              <a:rPr lang="en-US" sz="1200" dirty="0" err="1"/>
              <a:t>dla</a:t>
            </a:r>
            <a:r>
              <a:rPr lang="en-US" sz="1200" dirty="0"/>
              <a:t> </a:t>
            </a:r>
            <a:r>
              <a:rPr lang="en-US" sz="1200" dirty="0" err="1"/>
              <a:t>przedsiębiorstwa</a:t>
            </a:r>
            <a:r>
              <a:rPr lang="en-US" sz="1200" dirty="0"/>
              <a:t> z </a:t>
            </a:r>
            <a:r>
              <a:rPr lang="en-US" sz="1200" dirty="0" err="1"/>
              <a:t>współpracy</a:t>
            </a:r>
            <a:r>
              <a:rPr lang="en-US" sz="1200" dirty="0"/>
              <a:t> z </a:t>
            </a:r>
            <a:r>
              <a:rPr lang="en-US" sz="1200" dirty="0" err="1"/>
              <a:t>organizacjami</a:t>
            </a:r>
            <a:r>
              <a:rPr lang="en-US" sz="1200" dirty="0"/>
              <a:t> </a:t>
            </a:r>
            <a:r>
              <a:rPr lang="en-US" sz="1200" dirty="0" err="1"/>
              <a:t>pozarządowymi</a:t>
            </a:r>
            <a:r>
              <a:rPr lang="en-US" sz="1200" dirty="0"/>
              <a:t> </a:t>
            </a:r>
            <a:r>
              <a:rPr lang="en-US" sz="1200" dirty="0" err="1"/>
              <a:t>wg</a:t>
            </a:r>
            <a:r>
              <a:rPr lang="en-US" sz="1200" dirty="0"/>
              <a:t> </a:t>
            </a:r>
            <a:r>
              <a:rPr lang="en-US" sz="1200" dirty="0" err="1"/>
              <a:t>przedsiębiorców</a:t>
            </a:r>
            <a:r>
              <a:rPr lang="en-US" sz="1200" dirty="0"/>
              <a:t>, </a:t>
            </a:r>
            <a:r>
              <a:rPr lang="en-US" sz="1200" dirty="0" err="1"/>
              <a:t>Raport</a:t>
            </a:r>
            <a:r>
              <a:rPr lang="en-US" sz="1200" dirty="0"/>
              <a:t> Centrum </a:t>
            </a:r>
            <a:r>
              <a:rPr lang="en-US" sz="1200" dirty="0" err="1"/>
              <a:t>Rozwoju</a:t>
            </a:r>
            <a:r>
              <a:rPr lang="en-US" sz="1200" dirty="0"/>
              <a:t> </a:t>
            </a:r>
            <a:r>
              <a:rPr lang="en-US" sz="1200" dirty="0" err="1"/>
              <a:t>Społeczno-Gospodarczego</a:t>
            </a:r>
            <a:r>
              <a:rPr lang="en-US" sz="1200" dirty="0"/>
              <a:t> z 2012r.</a:t>
            </a:r>
          </a:p>
        </p:txBody>
      </p:sp>
      <p:sp>
        <p:nvSpPr>
          <p:cNvPr id="7" name="pole tekstowe 6">
            <a:extLst>
              <a:ext uri="{FF2B5EF4-FFF2-40B4-BE49-F238E27FC236}">
                <a16:creationId xmlns:a16="http://schemas.microsoft.com/office/drawing/2014/main" id="{975D7A28-3EB7-54AE-6A27-F89876E7882D}"/>
              </a:ext>
            </a:extLst>
          </p:cNvPr>
          <p:cNvSpPr txBox="1"/>
          <p:nvPr/>
        </p:nvSpPr>
        <p:spPr>
          <a:xfrm>
            <a:off x="6684263" y="808503"/>
            <a:ext cx="5346168" cy="5909310"/>
          </a:xfrm>
          <a:prstGeom prst="rect">
            <a:avLst/>
          </a:prstGeom>
          <a:noFill/>
        </p:spPr>
        <p:txBody>
          <a:bodyPr wrap="square" rtlCol="0">
            <a:spAutoFit/>
          </a:bodyPr>
          <a:lstStyle/>
          <a:p>
            <a:pPr algn="l"/>
            <a:r>
              <a:rPr lang="pl-PL" b="1" i="0" dirty="0">
                <a:solidFill>
                  <a:srgbClr val="222222"/>
                </a:solidFill>
                <a:effectLst/>
              </a:rPr>
              <a:t>Korzyści dla organizacji pozarządowych:</a:t>
            </a:r>
            <a:endParaRPr lang="pl-PL" b="0" i="0" dirty="0">
              <a:solidFill>
                <a:srgbClr val="222222"/>
              </a:solidFill>
              <a:effectLst/>
            </a:endParaRP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dostęp do zasobów biznesu: finansowych, rzeczowych, ludzkich;</a:t>
            </a: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dostęp do wiedzy dotyczącej zarządzania;</a:t>
            </a: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wypracowanie w samej organizacji standardów pracy, wykorzystywanych na co dzień w biznesie;</a:t>
            </a: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dostęp do wiedzy merytorycznej także w innych obszarach takich jak księgowość, marketing itp.</a:t>
            </a:r>
          </a:p>
          <a:p>
            <a:pPr algn="l"/>
            <a:r>
              <a:rPr lang="pl-PL" b="1" i="0" dirty="0">
                <a:solidFill>
                  <a:srgbClr val="222222"/>
                </a:solidFill>
                <a:effectLst/>
              </a:rPr>
              <a:t>Korzyści dla biznesu:</a:t>
            </a:r>
            <a:endParaRPr lang="pl-PL" b="0" i="0" dirty="0">
              <a:solidFill>
                <a:srgbClr val="222222"/>
              </a:solidFill>
              <a:effectLst/>
            </a:endParaRP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dostęp do profesjonalnej wiedzy dotyczącej problemów społecznych, szczególnie lokalnych, sposobów ich rozwiązywania;</a:t>
            </a: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pozyskanie partnera, który posiada wiedzę z zakresu budowania i zarządzania projektami społecznymi;</a:t>
            </a:r>
          </a:p>
          <a:p>
            <a:pPr algn="l">
              <a:buFont typeface="Arial" panose="020B0604020202020204" pitchFamily="34" charset="0"/>
              <a:buChar char="•"/>
            </a:pPr>
            <a:r>
              <a:rPr lang="en-US" b="0" i="0" dirty="0">
                <a:solidFill>
                  <a:srgbClr val="222222"/>
                </a:solidFill>
                <a:effectLst/>
              </a:rPr>
              <a:t> </a:t>
            </a:r>
            <a:r>
              <a:rPr lang="pl-PL" b="0" i="0" dirty="0">
                <a:solidFill>
                  <a:srgbClr val="222222"/>
                </a:solidFill>
                <a:effectLst/>
              </a:rPr>
              <a:t>wykorzystanie doświadczenia organizacji pozarządowej dotyczącego współpracy z wolontariuszami, do zaangażowania pracowników firmy w projekty społeczne (wolontariat pracowniczy).</a:t>
            </a:r>
          </a:p>
          <a:p>
            <a:endParaRPr lang="en-US" dirty="0"/>
          </a:p>
        </p:txBody>
      </p:sp>
      <p:sp>
        <p:nvSpPr>
          <p:cNvPr id="3" name="pole tekstowe 2">
            <a:extLst>
              <a:ext uri="{FF2B5EF4-FFF2-40B4-BE49-F238E27FC236}">
                <a16:creationId xmlns:a16="http://schemas.microsoft.com/office/drawing/2014/main" id="{A7423265-9FAB-A628-8E1A-CD367ACBCC7A}"/>
              </a:ext>
            </a:extLst>
          </p:cNvPr>
          <p:cNvSpPr txBox="1"/>
          <p:nvPr/>
        </p:nvSpPr>
        <p:spPr>
          <a:xfrm>
            <a:off x="161568" y="879070"/>
            <a:ext cx="6312359" cy="1477328"/>
          </a:xfrm>
          <a:prstGeom prst="rect">
            <a:avLst/>
          </a:prstGeom>
          <a:noFill/>
        </p:spPr>
        <p:txBody>
          <a:bodyPr wrap="square" rtlCol="0">
            <a:spAutoFit/>
          </a:bodyPr>
          <a:lstStyle/>
          <a:p>
            <a:r>
              <a:rPr lang="pl-PL" sz="1800" dirty="0">
                <a:effectLst/>
                <a:latin typeface="Aptos" panose="020B0004020202020204" pitchFamily="34" charset="0"/>
                <a:ea typeface="Aptos" panose="020B0004020202020204" pitchFamily="34" charset="0"/>
                <a:cs typeface="Arial" panose="020B0604020202020204" pitchFamily="34" charset="0"/>
              </a:rPr>
              <a:t>NGO pełnią rolę wsparcia i katalizatora dla rozwoju małych</a:t>
            </a: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pl-PL" sz="1800" dirty="0">
                <a:effectLst/>
                <a:latin typeface="Aptos" panose="020B0004020202020204" pitchFamily="34" charset="0"/>
                <a:ea typeface="Aptos" panose="020B0004020202020204" pitchFamily="34" charset="0"/>
                <a:cs typeface="Arial" panose="020B0604020202020204" pitchFamily="34" charset="0"/>
              </a:rPr>
              <a:t>i średnich przedsiębiorstw, ułatwiając im adaptację do zmieniających się warunków rynkowych i zwiększając ich konkurencyjność na rynku.</a:t>
            </a:r>
          </a:p>
          <a:p>
            <a:endParaRPr lang="en-US" dirty="0"/>
          </a:p>
        </p:txBody>
      </p:sp>
    </p:spTree>
    <p:extLst>
      <p:ext uri="{BB962C8B-B14F-4D97-AF65-F5344CB8AC3E}">
        <p14:creationId xmlns:p14="http://schemas.microsoft.com/office/powerpoint/2010/main" val="2913440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EA8395-92A0-5270-979F-654F2EA6C616}"/>
              </a:ext>
            </a:extLst>
          </p:cNvPr>
          <p:cNvSpPr>
            <a:spLocks noGrp="1"/>
          </p:cNvSpPr>
          <p:nvPr>
            <p:ph type="ctrTitle"/>
          </p:nvPr>
        </p:nvSpPr>
        <p:spPr>
          <a:xfrm>
            <a:off x="1499616" y="16729"/>
            <a:ext cx="8677656" cy="8461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Networking i jego znaczenie</a:t>
            </a:r>
            <a:endParaRPr lang="pl-PL" sz="5400" dirty="0"/>
          </a:p>
        </p:txBody>
      </p:sp>
      <p:sp>
        <p:nvSpPr>
          <p:cNvPr id="3" name="Podtytuł 2">
            <a:extLst>
              <a:ext uri="{FF2B5EF4-FFF2-40B4-BE49-F238E27FC236}">
                <a16:creationId xmlns:a16="http://schemas.microsoft.com/office/drawing/2014/main" id="{0267660E-D456-E413-775C-EB4BA7E582E7}"/>
              </a:ext>
            </a:extLst>
          </p:cNvPr>
          <p:cNvSpPr>
            <a:spLocks noGrp="1"/>
          </p:cNvSpPr>
          <p:nvPr>
            <p:ph type="subTitle" idx="1"/>
          </p:nvPr>
        </p:nvSpPr>
        <p:spPr>
          <a:xfrm>
            <a:off x="344120" y="1300542"/>
            <a:ext cx="6605320" cy="2507943"/>
          </a:xfrm>
        </p:spPr>
        <p:txBody>
          <a:bodyPr/>
          <a:lstStyle/>
          <a:p>
            <a:pPr algn="l"/>
            <a:r>
              <a:rPr lang="en-US" dirty="0"/>
              <a:t>N</a:t>
            </a:r>
            <a:r>
              <a:rPr lang="pl-PL" dirty="0" err="1"/>
              <a:t>etworking</a:t>
            </a:r>
            <a:r>
              <a:rPr lang="pl-PL" dirty="0"/>
              <a:t> </a:t>
            </a:r>
            <a:r>
              <a:rPr lang="en-US" dirty="0"/>
              <a:t>– </a:t>
            </a:r>
            <a:r>
              <a:rPr lang="en-US" dirty="0" err="1"/>
              <a:t>współcześnie</a:t>
            </a:r>
            <a:r>
              <a:rPr lang="en-US" dirty="0"/>
              <a:t> </a:t>
            </a:r>
            <a:r>
              <a:rPr lang="pl-PL" dirty="0"/>
              <a:t>kluczowy element strategii rozwoju zawodowego. Niezależnie od branży czy etapu kariery, umiejętność budowania i utrzymywania relacji z innymi profesjonalistami może otworzyć drzwi do nowych możliwości, przynosząc korzyści zarówno na płaszczyźnie osobistej, jak i zawodowej. </a:t>
            </a:r>
          </a:p>
        </p:txBody>
      </p:sp>
      <p:sp>
        <p:nvSpPr>
          <p:cNvPr id="4" name="pole tekstowe 3">
            <a:extLst>
              <a:ext uri="{FF2B5EF4-FFF2-40B4-BE49-F238E27FC236}">
                <a16:creationId xmlns:a16="http://schemas.microsoft.com/office/drawing/2014/main" id="{4366D59B-F02D-D71F-A162-FBF7D01BADD5}"/>
              </a:ext>
            </a:extLst>
          </p:cNvPr>
          <p:cNvSpPr txBox="1"/>
          <p:nvPr/>
        </p:nvSpPr>
        <p:spPr>
          <a:xfrm>
            <a:off x="344120" y="4160520"/>
            <a:ext cx="11283696" cy="2215991"/>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t>Dostęp</a:t>
            </a:r>
            <a:r>
              <a:rPr lang="en-US" sz="2000" b="1" dirty="0"/>
              <a:t> do </a:t>
            </a:r>
            <a:r>
              <a:rPr lang="en-US" sz="2000" b="1" dirty="0" err="1"/>
              <a:t>nowych</a:t>
            </a:r>
            <a:r>
              <a:rPr lang="en-US" sz="2000" b="1" dirty="0"/>
              <a:t> </a:t>
            </a:r>
            <a:r>
              <a:rPr lang="en-US" sz="2000" b="1" dirty="0" err="1"/>
              <a:t>możliwości</a:t>
            </a:r>
            <a:r>
              <a:rPr lang="en-US" sz="2000" b="1" dirty="0"/>
              <a:t> </a:t>
            </a:r>
            <a:r>
              <a:rPr lang="en-US" sz="2000" dirty="0"/>
              <a:t>(</a:t>
            </a:r>
            <a:r>
              <a:rPr lang="en-US" sz="2000" dirty="0" err="1"/>
              <a:t>oferty</a:t>
            </a:r>
            <a:r>
              <a:rPr lang="en-US" sz="2000" dirty="0"/>
              <a:t> </a:t>
            </a:r>
            <a:r>
              <a:rPr lang="en-US" sz="2000" dirty="0" err="1"/>
              <a:t>pracy</a:t>
            </a:r>
            <a:r>
              <a:rPr lang="en-US" sz="2000" dirty="0"/>
              <a:t>, </a:t>
            </a:r>
            <a:r>
              <a:rPr lang="en-US" sz="2000" dirty="0" err="1"/>
              <a:t>projekty</a:t>
            </a:r>
            <a:r>
              <a:rPr lang="en-US" sz="2000" dirty="0"/>
              <a:t> </a:t>
            </a:r>
            <a:r>
              <a:rPr lang="en-US" sz="2000" dirty="0" err="1"/>
              <a:t>i</a:t>
            </a:r>
            <a:r>
              <a:rPr lang="en-US" sz="2000" dirty="0"/>
              <a:t> </a:t>
            </a:r>
            <a:r>
              <a:rPr lang="en-US" sz="2000" dirty="0" err="1"/>
              <a:t>współprace</a:t>
            </a:r>
            <a:r>
              <a:rPr lang="en-US" sz="2000" dirty="0"/>
              <a:t>, </a:t>
            </a:r>
            <a:r>
              <a:rPr lang="en-US" sz="2000" dirty="0" err="1"/>
              <a:t>inwestycje</a:t>
            </a:r>
            <a:r>
              <a:rPr lang="en-US" sz="2000" dirty="0"/>
              <a:t> </a:t>
            </a:r>
            <a:r>
              <a:rPr lang="en-US" sz="2000" dirty="0" err="1"/>
              <a:t>i</a:t>
            </a:r>
            <a:r>
              <a:rPr lang="en-US" sz="2000" dirty="0"/>
              <a:t> </a:t>
            </a:r>
            <a:r>
              <a:rPr lang="en-US" sz="2000" dirty="0" err="1"/>
              <a:t>finansowanie</a:t>
            </a:r>
            <a:r>
              <a:rPr lang="en-US" sz="2000" dirty="0"/>
              <a:t>)</a:t>
            </a:r>
          </a:p>
          <a:p>
            <a:pPr marL="285750" indent="-285750">
              <a:buFont typeface="Arial" panose="020B0604020202020204" pitchFamily="34" charset="0"/>
              <a:buChar char="•"/>
            </a:pPr>
            <a:r>
              <a:rPr lang="en-US" sz="2000" b="1" dirty="0" err="1"/>
              <a:t>Wymiana</a:t>
            </a:r>
            <a:r>
              <a:rPr lang="en-US" sz="2000" b="1" dirty="0"/>
              <a:t> </a:t>
            </a:r>
            <a:r>
              <a:rPr lang="en-US" sz="2000" b="1" dirty="0" err="1"/>
              <a:t>wiedzy</a:t>
            </a:r>
            <a:r>
              <a:rPr lang="en-US" sz="2000" b="1" dirty="0"/>
              <a:t> </a:t>
            </a:r>
            <a:r>
              <a:rPr lang="en-US" sz="2000" dirty="0"/>
              <a:t>(</a:t>
            </a:r>
            <a:r>
              <a:rPr lang="en-US" sz="2000" dirty="0" err="1"/>
              <a:t>najnowsze</a:t>
            </a:r>
            <a:r>
              <a:rPr lang="en-US" sz="2000" dirty="0"/>
              <a:t> trendy </a:t>
            </a:r>
            <a:r>
              <a:rPr lang="en-US" sz="2000" dirty="0" err="1"/>
              <a:t>i</a:t>
            </a:r>
            <a:r>
              <a:rPr lang="en-US" sz="2000" dirty="0"/>
              <a:t> </a:t>
            </a:r>
            <a:r>
              <a:rPr lang="en-US" sz="2000" dirty="0" err="1"/>
              <a:t>innowacje</a:t>
            </a:r>
            <a:r>
              <a:rPr lang="en-US" sz="2000" dirty="0"/>
              <a:t>, </a:t>
            </a:r>
            <a:r>
              <a:rPr lang="en-US" sz="2000" dirty="0" err="1"/>
              <a:t>rozwiązania</a:t>
            </a:r>
            <a:r>
              <a:rPr lang="en-US" sz="2000" dirty="0"/>
              <a:t> </a:t>
            </a:r>
            <a:r>
              <a:rPr lang="en-US" sz="2000" dirty="0" err="1"/>
              <a:t>problemów</a:t>
            </a:r>
            <a:r>
              <a:rPr lang="en-US" sz="2000" dirty="0"/>
              <a:t>, </a:t>
            </a:r>
            <a:r>
              <a:rPr lang="en-US" sz="2000" dirty="0" err="1"/>
              <a:t>mentorstwo</a:t>
            </a:r>
            <a:r>
              <a:rPr lang="en-US" sz="2000" dirty="0"/>
              <a:t>)</a:t>
            </a:r>
          </a:p>
          <a:p>
            <a:pPr marL="285750" indent="-285750">
              <a:buFont typeface="Arial" panose="020B0604020202020204" pitchFamily="34" charset="0"/>
              <a:buChar char="•"/>
            </a:pPr>
            <a:r>
              <a:rPr lang="en-US" sz="2000" b="1" dirty="0" err="1"/>
              <a:t>Widoczność</a:t>
            </a:r>
            <a:r>
              <a:rPr lang="en-US" sz="2000" b="1" dirty="0"/>
              <a:t> i </a:t>
            </a:r>
            <a:r>
              <a:rPr lang="en-US" sz="2000" b="1" dirty="0" err="1"/>
              <a:t>uznanie</a:t>
            </a:r>
            <a:r>
              <a:rPr lang="en-US" sz="2000" b="1" dirty="0"/>
              <a:t> w </a:t>
            </a:r>
            <a:r>
              <a:rPr lang="en-US" sz="2000" b="1" dirty="0" err="1"/>
              <a:t>branży</a:t>
            </a:r>
            <a:r>
              <a:rPr lang="en-US" sz="2000" b="1" dirty="0"/>
              <a:t> </a:t>
            </a:r>
            <a:r>
              <a:rPr lang="en-US" sz="2000" dirty="0"/>
              <a:t>(</a:t>
            </a:r>
            <a:r>
              <a:rPr lang="en-US" sz="2000" dirty="0" err="1"/>
              <a:t>reputacja</a:t>
            </a:r>
            <a:r>
              <a:rPr lang="en-US" sz="2000" dirty="0"/>
              <a:t> </a:t>
            </a:r>
            <a:r>
              <a:rPr lang="en-US" sz="2000" dirty="0" err="1"/>
              <a:t>eksperta</a:t>
            </a:r>
            <a:r>
              <a:rPr lang="en-US" sz="2000" dirty="0"/>
              <a:t>, </a:t>
            </a:r>
            <a:r>
              <a:rPr lang="en-US" sz="2000" dirty="0" err="1"/>
              <a:t>rekomendacje</a:t>
            </a:r>
            <a:r>
              <a:rPr lang="en-US" sz="2000" dirty="0"/>
              <a:t> I </a:t>
            </a:r>
            <a:r>
              <a:rPr lang="en-US" sz="2000" dirty="0" err="1"/>
              <a:t>referencje</a:t>
            </a:r>
            <a:r>
              <a:rPr lang="en-US" sz="2000" dirty="0"/>
              <a:t>, </a:t>
            </a:r>
            <a:r>
              <a:rPr lang="en-US" sz="2000" dirty="0" err="1"/>
              <a:t>publikacje</a:t>
            </a:r>
            <a:r>
              <a:rPr lang="en-US" sz="2000" dirty="0"/>
              <a:t> I </a:t>
            </a:r>
            <a:r>
              <a:rPr lang="en-US" sz="2000" dirty="0" err="1"/>
              <a:t>prezentacje</a:t>
            </a:r>
            <a:r>
              <a:rPr lang="en-US" sz="2000" dirty="0"/>
              <a:t>)</a:t>
            </a:r>
          </a:p>
          <a:p>
            <a:pPr marL="285750" indent="-285750">
              <a:buFont typeface="Arial" panose="020B0604020202020204" pitchFamily="34" charset="0"/>
              <a:buChar char="•"/>
            </a:pPr>
            <a:r>
              <a:rPr lang="en-US" sz="2000" b="1" dirty="0" err="1"/>
              <a:t>Wsparcie</a:t>
            </a:r>
            <a:r>
              <a:rPr lang="en-US" sz="2000" b="1" dirty="0"/>
              <a:t> i </a:t>
            </a:r>
            <a:r>
              <a:rPr lang="en-US" sz="2000" b="1" dirty="0" err="1"/>
              <a:t>doradztwo</a:t>
            </a:r>
            <a:r>
              <a:rPr lang="en-US" sz="2000" b="1" dirty="0"/>
              <a:t> </a:t>
            </a:r>
            <a:r>
              <a:rPr lang="en-US" sz="2000" dirty="0"/>
              <a:t>(</a:t>
            </a:r>
            <a:r>
              <a:rPr lang="en-US" sz="2000" dirty="0" err="1"/>
              <a:t>wsparcie</a:t>
            </a:r>
            <a:r>
              <a:rPr lang="en-US" sz="2000" dirty="0"/>
              <a:t> </a:t>
            </a:r>
            <a:r>
              <a:rPr lang="en-US" sz="2000" dirty="0" err="1"/>
              <a:t>emocjonalne</a:t>
            </a:r>
            <a:r>
              <a:rPr lang="en-US" sz="2000" dirty="0"/>
              <a:t>, </a:t>
            </a:r>
            <a:r>
              <a:rPr lang="en-US" sz="2000" dirty="0" err="1"/>
              <a:t>doradztwo</a:t>
            </a:r>
            <a:r>
              <a:rPr lang="en-US" sz="2000" dirty="0"/>
              <a:t> </a:t>
            </a:r>
            <a:r>
              <a:rPr lang="en-US" sz="2000" dirty="0" err="1"/>
              <a:t>strategiczne</a:t>
            </a:r>
            <a:r>
              <a:rPr lang="en-US" sz="2000" dirty="0"/>
              <a:t>, </a:t>
            </a:r>
            <a:r>
              <a:rPr lang="en-US" sz="2000" dirty="0" err="1"/>
              <a:t>wsparcie</a:t>
            </a:r>
            <a:r>
              <a:rPr lang="en-US" sz="2000" dirty="0"/>
              <a:t> </a:t>
            </a:r>
            <a:r>
              <a:rPr lang="en-US" sz="2000" dirty="0" err="1"/>
              <a:t>rozwoju</a:t>
            </a:r>
            <a:r>
              <a:rPr lang="en-US" sz="2000" dirty="0"/>
              <a:t> </a:t>
            </a:r>
            <a:r>
              <a:rPr lang="en-US" sz="2000" dirty="0" err="1"/>
              <a:t>kariery</a:t>
            </a:r>
            <a:r>
              <a:rPr lang="en-US" sz="2000" dirty="0"/>
              <a:t>)</a:t>
            </a:r>
          </a:p>
          <a:p>
            <a:pPr marL="285750" indent="-285750">
              <a:buFont typeface="Arial" panose="020B0604020202020204" pitchFamily="34" charset="0"/>
              <a:buChar char="•"/>
            </a:pPr>
            <a:r>
              <a:rPr lang="en-US" sz="2000" b="1" dirty="0" err="1"/>
              <a:t>Rozwój</a:t>
            </a:r>
            <a:r>
              <a:rPr lang="en-US" sz="2000" b="1" dirty="0"/>
              <a:t> </a:t>
            </a:r>
            <a:r>
              <a:rPr lang="en-US" sz="2000" b="1" dirty="0" err="1"/>
              <a:t>osobisty</a:t>
            </a:r>
            <a:r>
              <a:rPr lang="en-US" sz="2000" b="1" dirty="0"/>
              <a:t> </a:t>
            </a:r>
            <a:r>
              <a:rPr lang="en-US" sz="2000" dirty="0"/>
              <a:t>(</a:t>
            </a:r>
            <a:r>
              <a:rPr lang="en-US" sz="2000" dirty="0" err="1"/>
              <a:t>umiejętności</a:t>
            </a:r>
            <a:r>
              <a:rPr lang="en-US" sz="2000" dirty="0"/>
              <a:t> </a:t>
            </a:r>
            <a:r>
              <a:rPr lang="en-US" sz="2000" dirty="0" err="1"/>
              <a:t>komunikacyjne</a:t>
            </a:r>
            <a:r>
              <a:rPr lang="en-US" sz="2000" dirty="0"/>
              <a:t>, </a:t>
            </a:r>
            <a:r>
              <a:rPr lang="en-US" sz="2000" dirty="0" err="1"/>
              <a:t>pewność</a:t>
            </a:r>
            <a:r>
              <a:rPr lang="en-US" sz="2000" dirty="0"/>
              <a:t> </a:t>
            </a:r>
            <a:r>
              <a:rPr lang="en-US" sz="2000" dirty="0" err="1"/>
              <a:t>siebie</a:t>
            </a:r>
            <a:r>
              <a:rPr lang="en-US" sz="2000" dirty="0"/>
              <a:t>, </a:t>
            </a:r>
            <a:r>
              <a:rPr lang="en-US" sz="2000" dirty="0" err="1"/>
              <a:t>adaptacyjność</a:t>
            </a:r>
            <a:r>
              <a:rPr lang="en-US" sz="2000" dirty="0"/>
              <a:t>)</a:t>
            </a:r>
            <a:endParaRPr lang="en-US" dirty="0"/>
          </a:p>
          <a:p>
            <a:pPr marL="285750" indent="-285750">
              <a:buFont typeface="Arial" panose="020B0604020202020204" pitchFamily="34" charset="0"/>
              <a:buChar char="•"/>
            </a:pPr>
            <a:endParaRPr lang="en-US" dirty="0"/>
          </a:p>
        </p:txBody>
      </p:sp>
      <p:pic>
        <p:nvPicPr>
          <p:cNvPr id="6" name="Obraz 5">
            <a:extLst>
              <a:ext uri="{FF2B5EF4-FFF2-40B4-BE49-F238E27FC236}">
                <a16:creationId xmlns:a16="http://schemas.microsoft.com/office/drawing/2014/main" id="{7DF9E048-CAC5-D149-6C49-CC07DD5C3C1B}"/>
              </a:ext>
            </a:extLst>
          </p:cNvPr>
          <p:cNvPicPr>
            <a:picLocks noChangeAspect="1"/>
          </p:cNvPicPr>
          <p:nvPr/>
        </p:nvPicPr>
        <p:blipFill>
          <a:blip r:embed="rId3"/>
          <a:stretch>
            <a:fillRect/>
          </a:stretch>
        </p:blipFill>
        <p:spPr>
          <a:xfrm>
            <a:off x="7488936" y="1110326"/>
            <a:ext cx="4276041" cy="2802734"/>
          </a:xfrm>
          <a:prstGeom prst="rect">
            <a:avLst/>
          </a:prstGeom>
        </p:spPr>
      </p:pic>
    </p:spTree>
    <p:extLst>
      <p:ext uri="{BB962C8B-B14F-4D97-AF65-F5344CB8AC3E}">
        <p14:creationId xmlns:p14="http://schemas.microsoft.com/office/powerpoint/2010/main" val="232218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5E167-AB31-2622-16BA-6949C56343C9}"/>
              </a:ext>
            </a:extLst>
          </p:cNvPr>
          <p:cNvSpPr>
            <a:spLocks noGrp="1"/>
          </p:cNvSpPr>
          <p:nvPr>
            <p:ph type="ctrTitle"/>
          </p:nvPr>
        </p:nvSpPr>
        <p:spPr>
          <a:xfrm>
            <a:off x="0" y="0"/>
            <a:ext cx="9802368" cy="8969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Rola kobiet w</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rozwoju</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pl-PL" sz="5400" dirty="0">
                <a:effectLst/>
                <a:latin typeface="Aptos" panose="020B0004020202020204" pitchFamily="34" charset="0"/>
                <a:ea typeface="Aptos" panose="020B0004020202020204" pitchFamily="34" charset="0"/>
                <a:cs typeface="Arial" panose="020B0604020202020204" pitchFamily="34" charset="0"/>
              </a:rPr>
              <a:t> MSP</a:t>
            </a:r>
            <a:endParaRPr lang="pl-PL" sz="5400" dirty="0"/>
          </a:p>
        </p:txBody>
      </p:sp>
      <p:sp>
        <p:nvSpPr>
          <p:cNvPr id="3" name="Podtytuł 2">
            <a:extLst>
              <a:ext uri="{FF2B5EF4-FFF2-40B4-BE49-F238E27FC236}">
                <a16:creationId xmlns:a16="http://schemas.microsoft.com/office/drawing/2014/main" id="{F1FBAE18-A4DD-2153-F4BC-5458115E10E8}"/>
              </a:ext>
            </a:extLst>
          </p:cNvPr>
          <p:cNvSpPr>
            <a:spLocks noGrp="1"/>
          </p:cNvSpPr>
          <p:nvPr>
            <p:ph type="subTitle" idx="1"/>
          </p:nvPr>
        </p:nvSpPr>
        <p:spPr>
          <a:xfrm>
            <a:off x="402337" y="1088961"/>
            <a:ext cx="6811264" cy="5284407"/>
          </a:xfrm>
        </p:spPr>
        <p:txBody>
          <a:bodyPr/>
          <a:lstStyle/>
          <a:p>
            <a:pPr marL="342900" indent="-342900" algn="l">
              <a:buFont typeface="Arial" panose="020B0604020202020204" pitchFamily="34" charset="0"/>
              <a:buChar char="•"/>
            </a:pPr>
            <a:r>
              <a:rPr lang="pl-PL" sz="2000" b="0" i="0" dirty="0">
                <a:effectLst/>
              </a:rPr>
              <a:t>Polki zajmują wysokie stanowiska kierownicze i rozwijają własne biznesy, co staje się normą w Polsce.</a:t>
            </a:r>
          </a:p>
          <a:p>
            <a:pPr marL="342900" indent="-342900" algn="l">
              <a:buFont typeface="Arial" panose="020B0604020202020204" pitchFamily="34" charset="0"/>
              <a:buChar char="•"/>
            </a:pPr>
            <a:r>
              <a:rPr lang="pl-PL" sz="2000" b="0" i="0" dirty="0">
                <a:effectLst/>
              </a:rPr>
              <a:t>Polska jest drugim krajem w UE pod względem udziału kobiet na stanowiskach kierowniczych, wynoszącym 43%</a:t>
            </a:r>
            <a:r>
              <a:rPr lang="en-US" sz="2000" b="0" i="0" dirty="0">
                <a:effectLst/>
              </a:rPr>
              <a:t> (36% w 2008 r.)</a:t>
            </a:r>
            <a:endParaRPr lang="pl-PL" sz="2000" b="0" i="0" dirty="0">
              <a:effectLst/>
            </a:endParaRPr>
          </a:p>
          <a:p>
            <a:pPr marL="342900" indent="-342900" algn="l">
              <a:buFont typeface="Arial" panose="020B0604020202020204" pitchFamily="34" charset="0"/>
              <a:buChar char="•"/>
            </a:pPr>
            <a:r>
              <a:rPr lang="pl-PL" sz="2000" b="0" i="0" dirty="0">
                <a:effectLst/>
              </a:rPr>
              <a:t>Handel jest dominującą branżą, w której kobiety pełnią funkcje kierownicze, z administracją publiczną i przemysłem na kolejnych miejscach.</a:t>
            </a:r>
          </a:p>
          <a:p>
            <a:pPr marL="342900" indent="-342900" algn="l">
              <a:buFont typeface="Arial" panose="020B0604020202020204" pitchFamily="34" charset="0"/>
              <a:buChar char="•"/>
            </a:pPr>
            <a:r>
              <a:rPr lang="pl-PL" sz="2000" b="0" i="0" dirty="0">
                <a:effectLst/>
              </a:rPr>
              <a:t>W Polsce 8% kobiet prowadzi własną działalność gospodarczą</a:t>
            </a:r>
            <a:r>
              <a:rPr lang="en-US" sz="2000" b="0" i="0" dirty="0">
                <a:effectLst/>
              </a:rPr>
              <a:t> (</a:t>
            </a:r>
            <a:r>
              <a:rPr lang="en-US" sz="2000" b="0" i="0" dirty="0" err="1">
                <a:effectLst/>
              </a:rPr>
              <a:t>średnia</a:t>
            </a:r>
            <a:r>
              <a:rPr lang="en-US" sz="2000" b="0" i="0" dirty="0">
                <a:effectLst/>
              </a:rPr>
              <a:t> UE 6%, </a:t>
            </a:r>
            <a:r>
              <a:rPr lang="en-US" sz="2000" b="0" i="0" dirty="0" err="1">
                <a:effectLst/>
              </a:rPr>
              <a:t>Grecja</a:t>
            </a:r>
            <a:r>
              <a:rPr lang="en-US" sz="2000" b="0" i="0" dirty="0">
                <a:effectLst/>
              </a:rPr>
              <a:t> 10%)</a:t>
            </a:r>
            <a:r>
              <a:rPr lang="en-US" sz="2000" dirty="0"/>
              <a:t>;</a:t>
            </a:r>
            <a:r>
              <a:rPr lang="pl-PL" sz="2000" b="0" i="0" dirty="0">
                <a:effectLst/>
              </a:rPr>
              <a:t> 55%</a:t>
            </a:r>
            <a:r>
              <a:rPr lang="en-US" sz="2000" dirty="0"/>
              <a:t> </a:t>
            </a:r>
            <a:r>
              <a:rPr lang="en-US" sz="2000" dirty="0" err="1"/>
              <a:t>kobiecych</a:t>
            </a:r>
            <a:r>
              <a:rPr lang="en-US" sz="2000" dirty="0"/>
              <a:t> </a:t>
            </a:r>
            <a:r>
              <a:rPr lang="en-US" sz="2000" dirty="0" err="1"/>
              <a:t>biznesów</a:t>
            </a:r>
            <a:r>
              <a:rPr lang="en-US" sz="2000" dirty="0"/>
              <a:t> w </a:t>
            </a:r>
            <a:r>
              <a:rPr lang="en-US" sz="2000" dirty="0" err="1"/>
              <a:t>Polsce</a:t>
            </a:r>
            <a:r>
              <a:rPr lang="pl-PL" sz="2000" b="0" i="0" dirty="0">
                <a:effectLst/>
              </a:rPr>
              <a:t> </a:t>
            </a:r>
            <a:r>
              <a:rPr lang="en-US" sz="2000" b="0" i="0" dirty="0">
                <a:effectLst/>
              </a:rPr>
              <a:t>to</a:t>
            </a:r>
            <a:r>
              <a:rPr lang="pl-PL" sz="2000" b="0" i="0" dirty="0">
                <a:effectLst/>
              </a:rPr>
              <a:t> mikroprzedsiębiorstwa.</a:t>
            </a:r>
          </a:p>
          <a:p>
            <a:pPr marL="342900" indent="-342900" algn="l">
              <a:buFont typeface="Arial" panose="020B0604020202020204" pitchFamily="34" charset="0"/>
              <a:buChar char="•"/>
            </a:pPr>
            <a:r>
              <a:rPr lang="pl-PL" sz="2000" b="0" i="0" dirty="0">
                <a:effectLst/>
              </a:rPr>
              <a:t>Kobiety podejmują różnorodne działalności, od branży kosmetycznej i opieki zdrowotnej po edukację i finanse.</a:t>
            </a:r>
          </a:p>
          <a:p>
            <a:pPr marL="342900" indent="-342900" algn="l">
              <a:buFont typeface="Arial" panose="020B0604020202020204" pitchFamily="34" charset="0"/>
              <a:buChar char="•"/>
            </a:pPr>
            <a:r>
              <a:rPr lang="pl-PL" sz="2000" b="0" i="0" dirty="0">
                <a:effectLst/>
              </a:rPr>
              <a:t>Przeprowadzone badania wskazują, że od 2011 roku poziom przedsiębiorczości wśród kobiet w Polsce rośnie, zmniejszając luki płci w biznesie.</a:t>
            </a:r>
          </a:p>
        </p:txBody>
      </p:sp>
      <p:pic>
        <p:nvPicPr>
          <p:cNvPr id="5" name="Obraz 4">
            <a:extLst>
              <a:ext uri="{FF2B5EF4-FFF2-40B4-BE49-F238E27FC236}">
                <a16:creationId xmlns:a16="http://schemas.microsoft.com/office/drawing/2014/main" id="{0422DF6F-20E5-07E1-EE97-2C7AB823EBED}"/>
              </a:ext>
            </a:extLst>
          </p:cNvPr>
          <p:cNvPicPr>
            <a:picLocks noChangeAspect="1"/>
          </p:cNvPicPr>
          <p:nvPr/>
        </p:nvPicPr>
        <p:blipFill>
          <a:blip r:embed="rId3"/>
          <a:stretch>
            <a:fillRect/>
          </a:stretch>
        </p:blipFill>
        <p:spPr>
          <a:xfrm>
            <a:off x="7556720" y="786796"/>
            <a:ext cx="3573728" cy="5284408"/>
          </a:xfrm>
          <a:prstGeom prst="rect">
            <a:avLst/>
          </a:prstGeom>
        </p:spPr>
      </p:pic>
      <p:sp>
        <p:nvSpPr>
          <p:cNvPr id="6" name="pole tekstowe 5">
            <a:extLst>
              <a:ext uri="{FF2B5EF4-FFF2-40B4-BE49-F238E27FC236}">
                <a16:creationId xmlns:a16="http://schemas.microsoft.com/office/drawing/2014/main" id="{4F221BD9-9198-9723-C454-C238F2F0867F}"/>
              </a:ext>
            </a:extLst>
          </p:cNvPr>
          <p:cNvSpPr txBox="1"/>
          <p:nvPr/>
        </p:nvSpPr>
        <p:spPr>
          <a:xfrm>
            <a:off x="7714369" y="6050202"/>
            <a:ext cx="4294909" cy="646331"/>
          </a:xfrm>
          <a:prstGeom prst="rect">
            <a:avLst/>
          </a:prstGeom>
          <a:noFill/>
        </p:spPr>
        <p:txBody>
          <a:bodyPr wrap="square" rtlCol="0">
            <a:spAutoFit/>
          </a:bodyPr>
          <a:lstStyle/>
          <a:p>
            <a:r>
              <a:rPr lang="en-US" sz="1200" dirty="0" err="1"/>
              <a:t>Predyspozycje</a:t>
            </a:r>
            <a:r>
              <a:rPr lang="en-US" sz="1200" dirty="0"/>
              <a:t> do </a:t>
            </a:r>
            <a:r>
              <a:rPr lang="en-US" sz="1200" dirty="0" err="1"/>
              <a:t>prowadzenia</a:t>
            </a:r>
            <a:r>
              <a:rPr lang="en-US" sz="1200" dirty="0"/>
              <a:t> </a:t>
            </a:r>
            <a:r>
              <a:rPr lang="en-US" sz="1200" dirty="0" err="1"/>
              <a:t>biznesu</a:t>
            </a:r>
            <a:r>
              <a:rPr lang="en-US" sz="1200" dirty="0"/>
              <a:t> w </a:t>
            </a:r>
            <a:r>
              <a:rPr lang="en-US" sz="1200" dirty="0" err="1"/>
              <a:t>różnych</a:t>
            </a:r>
            <a:r>
              <a:rPr lang="en-US" sz="1200" dirty="0"/>
              <a:t> </a:t>
            </a:r>
            <a:r>
              <a:rPr lang="en-US" sz="1200" dirty="0" err="1"/>
              <a:t>obszarach</a:t>
            </a:r>
            <a:r>
              <a:rPr lang="en-US" sz="1200" dirty="0"/>
              <a:t> </a:t>
            </a:r>
            <a:r>
              <a:rPr lang="en-US" sz="1200" dirty="0" err="1"/>
              <a:t>kompetencyjnych</a:t>
            </a:r>
            <a:r>
              <a:rPr lang="en-US" sz="1200" dirty="0"/>
              <a:t> </a:t>
            </a:r>
            <a:r>
              <a:rPr lang="en-US" sz="1200" dirty="0" err="1"/>
              <a:t>zdaniem</a:t>
            </a:r>
            <a:r>
              <a:rPr lang="en-US" sz="1200" dirty="0"/>
              <a:t> </a:t>
            </a:r>
            <a:r>
              <a:rPr lang="en-US" sz="1200" dirty="0" err="1"/>
              <a:t>samych</a:t>
            </a:r>
            <a:r>
              <a:rPr lang="en-US" sz="1200" dirty="0"/>
              <a:t> </a:t>
            </a:r>
            <a:r>
              <a:rPr lang="en-US" sz="1200" dirty="0" err="1"/>
              <a:t>zainteresowanych</a:t>
            </a:r>
            <a:r>
              <a:rPr lang="en-US" sz="1200" dirty="0"/>
              <a:t> (</a:t>
            </a:r>
            <a:r>
              <a:rPr lang="en-US" sz="1200" dirty="0" err="1"/>
              <a:t>badanie</a:t>
            </a:r>
            <a:r>
              <a:rPr lang="en-US" sz="1200" dirty="0"/>
              <a:t> EFL z 2023 </a:t>
            </a:r>
            <a:r>
              <a:rPr lang="en-US" sz="1200" dirty="0" err="1"/>
              <a:t>roku</a:t>
            </a:r>
            <a:r>
              <a:rPr lang="en-US" sz="1200" dirty="0"/>
              <a:t> </a:t>
            </a:r>
            <a:r>
              <a:rPr lang="en-US" sz="1200" dirty="0" err="1"/>
              <a:t>na</a:t>
            </a:r>
            <a:r>
              <a:rPr lang="en-US" sz="1200" dirty="0"/>
              <a:t> 500 MSP z </a:t>
            </a:r>
            <a:r>
              <a:rPr lang="en-US" sz="1200" dirty="0" err="1"/>
              <a:t>całej</a:t>
            </a:r>
            <a:r>
              <a:rPr lang="en-US" sz="1200" dirty="0"/>
              <a:t> Polski).</a:t>
            </a:r>
          </a:p>
        </p:txBody>
      </p:sp>
    </p:spTree>
    <p:extLst>
      <p:ext uri="{BB962C8B-B14F-4D97-AF65-F5344CB8AC3E}">
        <p14:creationId xmlns:p14="http://schemas.microsoft.com/office/powerpoint/2010/main" val="96842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0D1FD-37DE-756F-502E-F303EB6232C7}"/>
              </a:ext>
            </a:extLst>
          </p:cNvPr>
          <p:cNvSpPr>
            <a:spLocks noGrp="1"/>
          </p:cNvSpPr>
          <p:nvPr>
            <p:ph type="ctrTitle"/>
          </p:nvPr>
        </p:nvSpPr>
        <p:spPr>
          <a:xfrm>
            <a:off x="630936" y="0"/>
            <a:ext cx="10134600" cy="858837"/>
          </a:xfrm>
        </p:spPr>
        <p:txBody>
          <a:bodyPr/>
          <a:lstStyle/>
          <a:p>
            <a:r>
              <a:rPr lang="en-US" sz="4800" dirty="0" err="1">
                <a:latin typeface="Aptos" panose="020B0004020202020204" pitchFamily="34" charset="0"/>
                <a:cs typeface="Arial" panose="020B0604020202020204" pitchFamily="34" charset="0"/>
              </a:rPr>
              <a:t>Wyzwania</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i</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obawy</a:t>
            </a:r>
            <a:r>
              <a:rPr lang="en-US" sz="4800" dirty="0">
                <a:latin typeface="Aptos" panose="020B0004020202020204" pitchFamily="34" charset="0"/>
                <a:cs typeface="Arial" panose="020B0604020202020204" pitchFamily="34" charset="0"/>
              </a:rPr>
              <a:t> MSP w 2024 </a:t>
            </a:r>
            <a:r>
              <a:rPr lang="en-US" sz="4800" dirty="0" err="1">
                <a:latin typeface="Aptos" panose="020B0004020202020204" pitchFamily="34" charset="0"/>
                <a:cs typeface="Arial" panose="020B0604020202020204" pitchFamily="34" charset="0"/>
              </a:rPr>
              <a:t>roku</a:t>
            </a:r>
            <a:endParaRPr lang="pl-PL" sz="4800" dirty="0"/>
          </a:p>
        </p:txBody>
      </p:sp>
      <p:sp>
        <p:nvSpPr>
          <p:cNvPr id="3" name="Podtytuł 2">
            <a:extLst>
              <a:ext uri="{FF2B5EF4-FFF2-40B4-BE49-F238E27FC236}">
                <a16:creationId xmlns:a16="http://schemas.microsoft.com/office/drawing/2014/main" id="{583F4A0C-AAF5-61AD-5F29-A26E4F2F319B}"/>
              </a:ext>
            </a:extLst>
          </p:cNvPr>
          <p:cNvSpPr>
            <a:spLocks noGrp="1"/>
          </p:cNvSpPr>
          <p:nvPr>
            <p:ph type="subTitle" idx="1"/>
          </p:nvPr>
        </p:nvSpPr>
        <p:spPr>
          <a:xfrm>
            <a:off x="435864" y="923544"/>
            <a:ext cx="11320272" cy="4700016"/>
          </a:xfrm>
        </p:spPr>
        <p:txBody>
          <a:bodyPr/>
          <a:lstStyle/>
          <a:p>
            <a:pPr marL="342900" indent="-342900" algn="l">
              <a:buFont typeface="Arial" panose="020B0604020202020204" pitchFamily="34" charset="0"/>
              <a:buChar char="•"/>
            </a:pPr>
            <a:r>
              <a:rPr lang="pl-PL" sz="2000" b="0" i="0" dirty="0">
                <a:effectLst/>
              </a:rPr>
              <a:t>54% przedsiębiorstw obawia się wyższych cen energii, surowców i materiałów.</a:t>
            </a:r>
          </a:p>
          <a:p>
            <a:pPr marL="342900" indent="-342900" algn="l">
              <a:buFont typeface="Arial" panose="020B0604020202020204" pitchFamily="34" charset="0"/>
              <a:buChar char="•"/>
            </a:pPr>
            <a:r>
              <a:rPr lang="pl-PL" sz="2000" b="0" i="0" dirty="0">
                <a:effectLst/>
              </a:rPr>
              <a:t>52% martwi się rosnącymi kosztami pracy, z szczególnym zaniepokojeniem w branży budowlanej.</a:t>
            </a:r>
          </a:p>
          <a:p>
            <a:pPr marL="342900" indent="-342900" algn="l">
              <a:buFont typeface="Arial" panose="020B0604020202020204" pitchFamily="34" charset="0"/>
              <a:buChar char="•"/>
            </a:pPr>
            <a:r>
              <a:rPr lang="pl-PL" sz="2000" b="0" i="0" dirty="0">
                <a:effectLst/>
              </a:rPr>
              <a:t>44% przedstawicieli branży budowlanej obawia się spadku liczby klientów, sprzedaży i zysków.</a:t>
            </a:r>
          </a:p>
          <a:p>
            <a:pPr marL="342900" indent="-342900" algn="l">
              <a:buFont typeface="Arial" panose="020B0604020202020204" pitchFamily="34" charset="0"/>
              <a:buChar char="•"/>
            </a:pPr>
            <a:r>
              <a:rPr lang="pl-PL" sz="2000" b="0" i="0" dirty="0">
                <a:effectLst/>
              </a:rPr>
              <a:t>38% firm martwi się spadkiem liczby klientów, wartości sprzedaży oraz zysków, z największym niepokojem w budownictwie, handlu i usługach.</a:t>
            </a:r>
          </a:p>
          <a:p>
            <a:pPr marL="342900" indent="-342900" algn="l">
              <a:buFont typeface="Arial" panose="020B0604020202020204" pitchFamily="34" charset="0"/>
              <a:buChar char="•"/>
            </a:pPr>
            <a:r>
              <a:rPr lang="pl-PL" sz="2000" b="0" i="0" dirty="0">
                <a:effectLst/>
              </a:rPr>
              <a:t>30% MŚP obawia się wprowadzenia niekorzystnych zmian w prawie.</a:t>
            </a:r>
          </a:p>
          <a:p>
            <a:pPr marL="342900" indent="-342900" algn="l">
              <a:buFont typeface="Arial" panose="020B0604020202020204" pitchFamily="34" charset="0"/>
              <a:buChar char="•"/>
            </a:pPr>
            <a:r>
              <a:rPr lang="pl-PL" sz="2000" b="0" i="0" dirty="0">
                <a:effectLst/>
              </a:rPr>
              <a:t>25% respondentów martwi się wzrostem niewypłacalności firm i zatorów płatniczych.</a:t>
            </a:r>
          </a:p>
          <a:p>
            <a:pPr marL="342900" indent="-342900" algn="l">
              <a:buFont typeface="Arial" panose="020B0604020202020204" pitchFamily="34" charset="0"/>
              <a:buChar char="•"/>
            </a:pPr>
            <a:r>
              <a:rPr lang="pl-PL" sz="2000" b="0" i="0" dirty="0">
                <a:effectLst/>
              </a:rPr>
              <a:t>30% przedsiębiorstw podejmuje działania zapobiegające skutkom inflacji, zatorów płatniczych i innym negatywnym zjawiskom finansowym</a:t>
            </a:r>
            <a:r>
              <a:rPr lang="en-US" sz="2000" b="0" i="0" dirty="0">
                <a:effectLst/>
              </a:rPr>
              <a:t>:</a:t>
            </a:r>
          </a:p>
          <a:p>
            <a:pPr marL="800100" lvl="1" indent="-342900" algn="l">
              <a:buFont typeface="Arial" panose="020B0604020202020204" pitchFamily="34" charset="0"/>
              <a:buChar char="•"/>
            </a:pPr>
            <a:r>
              <a:rPr lang="pl-PL" dirty="0"/>
              <a:t>3 na 10 przedsiębiorców postawi na monitorowanie należności oraz weryfikację partnera biznesowego przed nawiązaniem współpracy</a:t>
            </a:r>
            <a:endParaRPr lang="en-US" dirty="0"/>
          </a:p>
          <a:p>
            <a:pPr marL="800100" lvl="1" indent="-342900" algn="l">
              <a:buFont typeface="Arial" panose="020B0604020202020204" pitchFamily="34" charset="0"/>
              <a:buChar char="•"/>
            </a:pPr>
            <a:r>
              <a:rPr lang="pl-PL" b="0" i="0" dirty="0">
                <a:effectLst/>
              </a:rPr>
              <a:t>by uchronić się przed problemami, spośród wszystkich badanych podmiotów 1/4 zdecyduje się na leasing, 23% będzie monitorować sytuację finansową klienta podczas współpracy, a 22% pobierze przedpłatę od kontrahenta. Windykację należności ma w planach 19%, a 18% zamierza kupować na raty</a:t>
            </a:r>
          </a:p>
          <a:p>
            <a:endParaRPr lang="pl-PL" sz="1800" dirty="0"/>
          </a:p>
        </p:txBody>
      </p:sp>
      <p:sp>
        <p:nvSpPr>
          <p:cNvPr id="4" name="pole tekstowe 3">
            <a:extLst>
              <a:ext uri="{FF2B5EF4-FFF2-40B4-BE49-F238E27FC236}">
                <a16:creationId xmlns:a16="http://schemas.microsoft.com/office/drawing/2014/main" id="{07243BB0-478D-747A-B01B-4D728B5DFED7}"/>
              </a:ext>
            </a:extLst>
          </p:cNvPr>
          <p:cNvSpPr txBox="1"/>
          <p:nvPr/>
        </p:nvSpPr>
        <p:spPr>
          <a:xfrm>
            <a:off x="3145536" y="6254496"/>
            <a:ext cx="9171432" cy="523220"/>
          </a:xfrm>
          <a:prstGeom prst="rect">
            <a:avLst/>
          </a:prstGeom>
          <a:noFill/>
        </p:spPr>
        <p:txBody>
          <a:bodyPr wrap="square" rtlCol="0">
            <a:spAutoFit/>
          </a:bodyPr>
          <a:lstStyle/>
          <a:p>
            <a:r>
              <a:rPr lang="pl-PL" sz="1400" dirty="0"/>
              <a:t>Ogólnopolskie badanie „2024 rok z perspektywy mikro-, małych i średnich przedsiębiorstw” zostało przeprowadzone w grudniu 2023 r. na grupie 620 firm z sektora MŚP przez IMAS International na zlecenie Kaczmarski </a:t>
            </a:r>
            <a:r>
              <a:rPr lang="pl-PL" sz="1400" dirty="0" err="1"/>
              <a:t>Group</a:t>
            </a:r>
            <a:r>
              <a:rPr lang="pl-PL" sz="1400" dirty="0"/>
              <a:t>.</a:t>
            </a:r>
            <a:endParaRPr lang="en-US" sz="1400" dirty="0"/>
          </a:p>
        </p:txBody>
      </p:sp>
    </p:spTree>
    <p:extLst>
      <p:ext uri="{BB962C8B-B14F-4D97-AF65-F5344CB8AC3E}">
        <p14:creationId xmlns:p14="http://schemas.microsoft.com/office/powerpoint/2010/main" val="2440686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5B5555-BC53-C00A-E331-00D62AF841C4}"/>
              </a:ext>
            </a:extLst>
          </p:cNvPr>
          <p:cNvSpPr>
            <a:spLocks noGrp="1"/>
          </p:cNvSpPr>
          <p:nvPr>
            <p:ph type="ctrTitle"/>
          </p:nvPr>
        </p:nvSpPr>
        <p:spPr>
          <a:xfrm>
            <a:off x="2547112" y="221742"/>
            <a:ext cx="6045200" cy="814387"/>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Podsumowanie</a:t>
            </a:r>
            <a:endParaRPr lang="pl-PL" sz="4800" dirty="0"/>
          </a:p>
        </p:txBody>
      </p:sp>
      <p:sp>
        <p:nvSpPr>
          <p:cNvPr id="3" name="pole tekstowe 2">
            <a:extLst>
              <a:ext uri="{FF2B5EF4-FFF2-40B4-BE49-F238E27FC236}">
                <a16:creationId xmlns:a16="http://schemas.microsoft.com/office/drawing/2014/main" id="{E40B320E-30FC-3183-7B67-A4AD27095989}"/>
              </a:ext>
            </a:extLst>
          </p:cNvPr>
          <p:cNvSpPr txBox="1"/>
          <p:nvPr/>
        </p:nvSpPr>
        <p:spPr>
          <a:xfrm>
            <a:off x="1152144" y="1382286"/>
            <a:ext cx="9454896" cy="4093428"/>
          </a:xfrm>
          <a:prstGeom prst="rect">
            <a:avLst/>
          </a:prstGeom>
          <a:noFill/>
        </p:spPr>
        <p:txBody>
          <a:bodyPr wrap="square" rtlCol="0">
            <a:spAutoFit/>
          </a:bodyPr>
          <a:lstStyle/>
          <a:p>
            <a:pPr marL="457200" indent="-457200" algn="l">
              <a:buFont typeface="+mj-lt"/>
              <a:buAutoNum type="arabicPeriod"/>
            </a:pPr>
            <a:r>
              <a:rPr lang="en-US" sz="2000" dirty="0"/>
              <a:t>MSP </a:t>
            </a:r>
            <a:r>
              <a:rPr lang="en-US" sz="2000" dirty="0" err="1"/>
              <a:t>jako</a:t>
            </a:r>
            <a:r>
              <a:rPr lang="en-US" sz="2000" dirty="0"/>
              <a:t> </a:t>
            </a:r>
            <a:r>
              <a:rPr lang="en-US" sz="2000" dirty="0" err="1"/>
              <a:t>kluczowy</a:t>
            </a:r>
            <a:r>
              <a:rPr lang="en-US" sz="2000" dirty="0"/>
              <a:t> </a:t>
            </a:r>
            <a:r>
              <a:rPr lang="en-US" sz="2000" dirty="0" err="1"/>
              <a:t>sektor</a:t>
            </a:r>
            <a:r>
              <a:rPr lang="en-US" sz="2000" dirty="0"/>
              <a:t> </a:t>
            </a:r>
            <a:r>
              <a:rPr lang="en-US" sz="2000" dirty="0" err="1"/>
              <a:t>gospodarki</a:t>
            </a:r>
            <a:r>
              <a:rPr lang="en-US" sz="2000" dirty="0"/>
              <a:t> w </a:t>
            </a:r>
            <a:r>
              <a:rPr lang="en-US" sz="2000" dirty="0" err="1"/>
              <a:t>krajach</a:t>
            </a:r>
            <a:r>
              <a:rPr lang="en-US" sz="2000" dirty="0"/>
              <a:t> </a:t>
            </a:r>
            <a:r>
              <a:rPr lang="en-US" sz="2000" dirty="0" err="1"/>
              <a:t>wysoko</a:t>
            </a:r>
            <a:r>
              <a:rPr lang="en-US" sz="2000" dirty="0"/>
              <a:t> </a:t>
            </a:r>
            <a:r>
              <a:rPr lang="en-US" sz="2000" dirty="0" err="1"/>
              <a:t>rozwiniętych</a:t>
            </a:r>
            <a:r>
              <a:rPr lang="en-US" sz="2000" dirty="0"/>
              <a:t>. G</a:t>
            </a:r>
            <a:r>
              <a:rPr lang="pl-PL" sz="2000" b="0" i="0" dirty="0" err="1">
                <a:effectLst/>
              </a:rPr>
              <a:t>eneza</a:t>
            </a:r>
            <a:r>
              <a:rPr lang="pl-PL" sz="2000" b="0" i="0" dirty="0">
                <a:effectLst/>
              </a:rPr>
              <a:t> </a:t>
            </a:r>
            <a:r>
              <a:rPr lang="en-US" sz="2000" b="0" i="0" dirty="0">
                <a:effectLst/>
              </a:rPr>
              <a:t>MSP w </a:t>
            </a:r>
            <a:r>
              <a:rPr lang="en-US" sz="2000" b="0" i="0" dirty="0" err="1">
                <a:effectLst/>
              </a:rPr>
              <a:t>Polsce</a:t>
            </a:r>
            <a:r>
              <a:rPr lang="en-US" sz="2000" b="0" i="0" dirty="0">
                <a:effectLst/>
              </a:rPr>
              <a:t>, </a:t>
            </a:r>
            <a:r>
              <a:rPr lang="en-US" sz="2000" b="0" i="0" dirty="0" err="1">
                <a:effectLst/>
              </a:rPr>
              <a:t>definicje</a:t>
            </a:r>
            <a:r>
              <a:rPr lang="en-US" sz="2000" b="0" i="0" dirty="0">
                <a:effectLst/>
              </a:rPr>
              <a:t> (co </a:t>
            </a:r>
            <a:r>
              <a:rPr lang="en-US" sz="2000" b="0" i="0" dirty="0" err="1">
                <a:effectLst/>
              </a:rPr>
              <a:t>wyznacza</a:t>
            </a:r>
            <a:r>
              <a:rPr lang="en-US" sz="2000" b="0" i="0" dirty="0">
                <a:effectLst/>
              </a:rPr>
              <a:t> </a:t>
            </a:r>
            <a:r>
              <a:rPr lang="en-US" sz="2000" b="0" i="0" dirty="0" err="1">
                <a:effectLst/>
              </a:rPr>
              <a:t>wielkość</a:t>
            </a:r>
            <a:r>
              <a:rPr lang="en-US" sz="2000" b="0" i="0" dirty="0">
                <a:effectLst/>
              </a:rPr>
              <a:t> </a:t>
            </a:r>
            <a:r>
              <a:rPr lang="en-US" sz="2000" b="0" i="0" dirty="0" err="1">
                <a:effectLst/>
              </a:rPr>
              <a:t>przedsiębiorstwa</a:t>
            </a:r>
            <a:r>
              <a:rPr lang="en-US" sz="2000" b="0" i="0" dirty="0">
                <a:effectLst/>
              </a:rPr>
              <a:t>).</a:t>
            </a:r>
            <a:endParaRPr lang="pl-PL" sz="2000" b="0" i="0" dirty="0">
              <a:effectLst/>
            </a:endParaRPr>
          </a:p>
          <a:p>
            <a:pPr marL="457200" indent="-457200" algn="l">
              <a:buFont typeface="+mj-lt"/>
              <a:buAutoNum type="arabicPeriod"/>
            </a:pPr>
            <a:r>
              <a:rPr lang="en-US" sz="2000" b="0" i="0" dirty="0" err="1">
                <a:effectLst/>
              </a:rPr>
              <a:t>Najważniejsze</a:t>
            </a:r>
            <a:r>
              <a:rPr lang="en-US" sz="2000" b="0" i="0" dirty="0">
                <a:effectLst/>
              </a:rPr>
              <a:t> </a:t>
            </a:r>
            <a:r>
              <a:rPr lang="en-US" sz="2000" b="0" i="0" dirty="0" err="1">
                <a:effectLst/>
              </a:rPr>
              <a:t>statystyki</a:t>
            </a:r>
            <a:r>
              <a:rPr lang="en-US" sz="2000" b="0" i="0" dirty="0">
                <a:effectLst/>
              </a:rPr>
              <a:t> (</a:t>
            </a:r>
            <a:r>
              <a:rPr lang="en-US" sz="2000" b="0" i="0" dirty="0" err="1">
                <a:effectLst/>
              </a:rPr>
              <a:t>udział</a:t>
            </a:r>
            <a:r>
              <a:rPr lang="en-US" sz="2000" b="0" i="0" dirty="0">
                <a:effectLst/>
              </a:rPr>
              <a:t> w PKB, </a:t>
            </a:r>
            <a:r>
              <a:rPr lang="en-US" sz="2000" b="0" i="0" dirty="0" err="1">
                <a:effectLst/>
              </a:rPr>
              <a:t>rozmieszczenie</a:t>
            </a:r>
            <a:r>
              <a:rPr lang="en-US" sz="2000" b="0" i="0" dirty="0">
                <a:effectLst/>
              </a:rPr>
              <a:t> </a:t>
            </a:r>
            <a:r>
              <a:rPr lang="en-US" sz="2000" b="0" i="0" dirty="0" err="1">
                <a:effectLst/>
              </a:rPr>
              <a:t>sektorowe</a:t>
            </a:r>
            <a:r>
              <a:rPr lang="en-US" sz="2000" b="0" i="0" dirty="0">
                <a:effectLst/>
              </a:rPr>
              <a:t>, </a:t>
            </a:r>
            <a:r>
              <a:rPr lang="en-US" sz="2000" b="0" i="0" dirty="0" err="1">
                <a:effectLst/>
              </a:rPr>
              <a:t>wielkość</a:t>
            </a:r>
            <a:r>
              <a:rPr lang="en-US" sz="2000" b="0" i="0" dirty="0">
                <a:effectLst/>
              </a:rPr>
              <a:t> </a:t>
            </a:r>
            <a:r>
              <a:rPr lang="en-US" sz="2000" b="0" i="0" dirty="0" err="1">
                <a:effectLst/>
              </a:rPr>
              <a:t>zatrudnienia</a:t>
            </a:r>
            <a:r>
              <a:rPr lang="en-US" sz="2000" b="0" i="0" dirty="0">
                <a:effectLst/>
              </a:rPr>
              <a:t>).</a:t>
            </a:r>
            <a:endParaRPr lang="pl-PL" sz="2000" b="0" i="0" dirty="0">
              <a:effectLst/>
            </a:endParaRPr>
          </a:p>
          <a:p>
            <a:pPr marL="457200" indent="-457200" algn="l">
              <a:buFont typeface="+mj-lt"/>
              <a:buAutoNum type="arabicPeriod"/>
            </a:pPr>
            <a:r>
              <a:rPr lang="en-US" sz="2000" b="0" i="0" dirty="0" err="1">
                <a:effectLst/>
              </a:rPr>
              <a:t>Najważniejsze</a:t>
            </a:r>
            <a:r>
              <a:rPr lang="pl-PL" sz="2000" b="0" i="0" dirty="0">
                <a:effectLst/>
              </a:rPr>
              <a:t> przepisy</a:t>
            </a:r>
            <a:r>
              <a:rPr lang="en-US" sz="2000" b="0" i="0" dirty="0">
                <a:effectLst/>
              </a:rPr>
              <a:t> </a:t>
            </a:r>
            <a:r>
              <a:rPr lang="en-US" sz="2000" b="0" i="0" dirty="0" err="1">
                <a:effectLst/>
              </a:rPr>
              <a:t>regulujące</a:t>
            </a:r>
            <a:r>
              <a:rPr lang="en-US" sz="2000" b="0" i="0" dirty="0">
                <a:effectLst/>
              </a:rPr>
              <a:t> </a:t>
            </a:r>
            <a:r>
              <a:rPr lang="en-US" sz="2000" b="0" i="0" dirty="0" err="1">
                <a:effectLst/>
              </a:rPr>
              <a:t>działalność</a:t>
            </a:r>
            <a:r>
              <a:rPr lang="en-US" sz="2000" b="0" i="0" dirty="0">
                <a:effectLst/>
              </a:rPr>
              <a:t> MSP (</a:t>
            </a:r>
            <a:r>
              <a:rPr lang="en-US" sz="2000" b="0" i="0" dirty="0" err="1">
                <a:effectLst/>
              </a:rPr>
              <a:t>Konstytucja</a:t>
            </a:r>
            <a:r>
              <a:rPr lang="en-US" sz="2000" b="0" i="0" dirty="0">
                <a:effectLst/>
              </a:rPr>
              <a:t> </a:t>
            </a:r>
            <a:r>
              <a:rPr lang="en-US" sz="2000" b="0" i="0" dirty="0" err="1">
                <a:effectLst/>
              </a:rPr>
              <a:t>biznesu</a:t>
            </a:r>
            <a:r>
              <a:rPr lang="en-US" sz="2000" b="0" i="0" dirty="0">
                <a:effectLst/>
              </a:rPr>
              <a:t>).</a:t>
            </a:r>
            <a:endParaRPr lang="pl-PL" sz="2000" b="0" i="0" dirty="0">
              <a:effectLst/>
            </a:endParaRPr>
          </a:p>
          <a:p>
            <a:pPr marL="457200" indent="-457200" algn="l">
              <a:buFont typeface="+mj-lt"/>
              <a:buAutoNum type="arabicPeriod"/>
            </a:pPr>
            <a:r>
              <a:rPr lang="pl-PL" sz="2000" i="0" dirty="0">
                <a:effectLst/>
              </a:rPr>
              <a:t>Środowisko biznesowe </a:t>
            </a:r>
            <a:r>
              <a:rPr lang="pl-PL" sz="2000" b="0" i="0" dirty="0">
                <a:effectLst/>
              </a:rPr>
              <a:t>dla MSP</a:t>
            </a:r>
            <a:r>
              <a:rPr lang="en-US" sz="2000" dirty="0"/>
              <a:t> w </a:t>
            </a:r>
            <a:r>
              <a:rPr lang="en-US" sz="2000" dirty="0" err="1"/>
              <a:t>Polsce</a:t>
            </a:r>
            <a:r>
              <a:rPr lang="en-US" sz="2000" dirty="0"/>
              <a:t> (</a:t>
            </a:r>
            <a:r>
              <a:rPr lang="en-US" sz="2000" dirty="0" err="1"/>
              <a:t>możliwości</a:t>
            </a:r>
            <a:r>
              <a:rPr lang="en-US" sz="2000" dirty="0"/>
              <a:t>, </a:t>
            </a:r>
            <a:r>
              <a:rPr lang="en-US" sz="2000" dirty="0" err="1"/>
              <a:t>bariery</a:t>
            </a:r>
            <a:r>
              <a:rPr lang="en-US" sz="2000" dirty="0"/>
              <a:t>, </a:t>
            </a:r>
            <a:r>
              <a:rPr lang="en-US" sz="2000" dirty="0" err="1"/>
              <a:t>formy</a:t>
            </a:r>
            <a:r>
              <a:rPr lang="en-US" sz="2000" dirty="0"/>
              <a:t> </a:t>
            </a:r>
            <a:r>
              <a:rPr lang="en-US" sz="2000" dirty="0" err="1"/>
              <a:t>wsparcia</a:t>
            </a:r>
            <a:r>
              <a:rPr lang="en-US" sz="2000" dirty="0"/>
              <a:t>).</a:t>
            </a:r>
          </a:p>
          <a:p>
            <a:pPr marL="457200" indent="-457200" algn="l">
              <a:buFont typeface="+mj-lt"/>
              <a:buAutoNum type="arabicPeriod"/>
            </a:pPr>
            <a:r>
              <a:rPr lang="en-US" sz="2000" dirty="0" err="1"/>
              <a:t>Internacjonalizacja</a:t>
            </a:r>
            <a:r>
              <a:rPr lang="en-US" sz="2000" dirty="0"/>
              <a:t> </a:t>
            </a:r>
            <a:r>
              <a:rPr lang="en-US" sz="2000" dirty="0" err="1"/>
              <a:t>i</a:t>
            </a:r>
            <a:r>
              <a:rPr lang="en-US" sz="2000" dirty="0"/>
              <a:t> </a:t>
            </a:r>
            <a:r>
              <a:rPr lang="en-US" sz="2000" dirty="0" err="1"/>
              <a:t>eksport</a:t>
            </a:r>
            <a:r>
              <a:rPr lang="en-US" sz="2000" dirty="0"/>
              <a:t>. </a:t>
            </a:r>
            <a:r>
              <a:rPr lang="en-US" sz="2000" dirty="0" err="1"/>
              <a:t>Współpraca</a:t>
            </a:r>
            <a:r>
              <a:rPr lang="en-US" sz="2000" dirty="0"/>
              <a:t> z </a:t>
            </a:r>
            <a:r>
              <a:rPr lang="en-US" sz="2000" dirty="0" err="1"/>
              <a:t>dużymi</a:t>
            </a:r>
            <a:r>
              <a:rPr lang="en-US" sz="2000" dirty="0"/>
              <a:t> </a:t>
            </a:r>
            <a:r>
              <a:rPr lang="en-US" sz="2000" dirty="0" err="1"/>
              <a:t>przedsiębiorstwami</a:t>
            </a:r>
            <a:r>
              <a:rPr lang="en-US" sz="2000" dirty="0"/>
              <a:t> </a:t>
            </a:r>
            <a:r>
              <a:rPr lang="en-US" sz="2000" dirty="0" err="1"/>
              <a:t>jako</a:t>
            </a:r>
            <a:r>
              <a:rPr lang="en-US" sz="2000" dirty="0"/>
              <a:t> </a:t>
            </a:r>
            <a:r>
              <a:rPr lang="en-US" sz="2000" dirty="0" err="1"/>
              <a:t>czynnik</a:t>
            </a:r>
            <a:r>
              <a:rPr lang="en-US" sz="2000" dirty="0"/>
              <a:t> </a:t>
            </a:r>
            <a:r>
              <a:rPr lang="en-US" sz="2000" dirty="0" err="1"/>
              <a:t>rozwoju</a:t>
            </a:r>
            <a:r>
              <a:rPr lang="en-US" sz="2000" dirty="0"/>
              <a:t>.</a:t>
            </a:r>
          </a:p>
          <a:p>
            <a:pPr marL="457200" indent="-457200" algn="l">
              <a:buFont typeface="+mj-lt"/>
              <a:buAutoNum type="arabicPeriod"/>
            </a:pPr>
            <a:r>
              <a:rPr lang="pl-PL" sz="2000" i="0" dirty="0">
                <a:effectLst/>
              </a:rPr>
              <a:t>Wpływ pandemii</a:t>
            </a:r>
            <a:r>
              <a:rPr lang="en-US" sz="2000" i="0" dirty="0">
                <a:effectLst/>
              </a:rPr>
              <a:t> COVID-19</a:t>
            </a:r>
            <a:r>
              <a:rPr lang="pl-PL" sz="2000" i="0" dirty="0">
                <a:effectLst/>
              </a:rPr>
              <a:t> i konfliktu na Ukrainie</a:t>
            </a:r>
            <a:r>
              <a:rPr lang="en-US" sz="2000" dirty="0"/>
              <a:t> (</a:t>
            </a:r>
            <a:r>
              <a:rPr lang="en-US" sz="2000" dirty="0" err="1"/>
              <a:t>wyzwania</a:t>
            </a:r>
            <a:r>
              <a:rPr lang="en-US" sz="2000" dirty="0"/>
              <a:t>, </a:t>
            </a:r>
            <a:r>
              <a:rPr lang="en-US" sz="2000" dirty="0" err="1"/>
              <a:t>kryzys</a:t>
            </a:r>
            <a:r>
              <a:rPr lang="en-US" sz="2000" dirty="0"/>
              <a:t> </a:t>
            </a:r>
            <a:r>
              <a:rPr lang="en-US" sz="2000" dirty="0" err="1"/>
              <a:t>jako</a:t>
            </a:r>
            <a:r>
              <a:rPr lang="en-US" sz="2000" dirty="0"/>
              <a:t> </a:t>
            </a:r>
            <a:r>
              <a:rPr lang="en-US" sz="2000" dirty="0" err="1"/>
              <a:t>siła</a:t>
            </a:r>
            <a:r>
              <a:rPr lang="en-US" sz="2000" dirty="0"/>
              <a:t> </a:t>
            </a:r>
            <a:r>
              <a:rPr lang="en-US" sz="2000" dirty="0" err="1"/>
              <a:t>napędowa</a:t>
            </a:r>
            <a:r>
              <a:rPr lang="en-US" sz="2000" dirty="0"/>
              <a:t> </a:t>
            </a:r>
            <a:r>
              <a:rPr lang="en-US" sz="2000" dirty="0" err="1"/>
              <a:t>rozwoju</a:t>
            </a:r>
            <a:r>
              <a:rPr lang="en-US" sz="2000" dirty="0"/>
              <a:t>).</a:t>
            </a:r>
            <a:endParaRPr lang="en-US" sz="2000" i="0" dirty="0">
              <a:effectLst/>
            </a:endParaRPr>
          </a:p>
          <a:p>
            <a:pPr marL="457200" indent="-457200" algn="l">
              <a:buFont typeface="+mj-lt"/>
              <a:buAutoNum type="arabicPeriod"/>
            </a:pPr>
            <a:r>
              <a:rPr lang="pl-PL" sz="2000" b="0" i="0" dirty="0">
                <a:effectLst/>
              </a:rPr>
              <a:t>Rola innowacji w rozwoju</a:t>
            </a:r>
            <a:r>
              <a:rPr lang="en-US" sz="2000" b="0" i="0" dirty="0">
                <a:effectLst/>
              </a:rPr>
              <a:t>. </a:t>
            </a:r>
            <a:r>
              <a:rPr lang="pl-PL" sz="2000" b="0" i="0" dirty="0">
                <a:effectLst/>
              </a:rPr>
              <a:t>Technologie</a:t>
            </a:r>
            <a:r>
              <a:rPr lang="en-US" sz="2000" b="0" i="0" dirty="0">
                <a:effectLst/>
              </a:rPr>
              <a:t>. </a:t>
            </a:r>
            <a:r>
              <a:rPr lang="pl-PL" sz="2000" b="0" i="0" dirty="0">
                <a:effectLst/>
              </a:rPr>
              <a:t>Transformacja cyfrowa i ekologiczna</a:t>
            </a:r>
            <a:r>
              <a:rPr lang="en-US" sz="2000" b="0" i="0" dirty="0">
                <a:effectLst/>
              </a:rPr>
              <a:t>.</a:t>
            </a:r>
          </a:p>
          <a:p>
            <a:pPr marL="457200" indent="-457200" algn="l">
              <a:buFont typeface="+mj-lt"/>
              <a:buAutoNum type="arabicPeriod"/>
            </a:pPr>
            <a:r>
              <a:rPr lang="pl-PL" sz="2000" i="0" dirty="0">
                <a:effectLst/>
              </a:rPr>
              <a:t>Przedsiębiorczość </a:t>
            </a:r>
            <a:r>
              <a:rPr lang="en-US" sz="2000" i="0" dirty="0">
                <a:effectLst/>
              </a:rPr>
              <a:t>(w </a:t>
            </a:r>
            <a:r>
              <a:rPr lang="en-US" sz="2000" i="0" dirty="0" err="1">
                <a:effectLst/>
              </a:rPr>
              <a:t>Polsce</a:t>
            </a:r>
            <a:r>
              <a:rPr lang="en-US" sz="2000" i="0" dirty="0">
                <a:effectLst/>
              </a:rPr>
              <a:t>, </a:t>
            </a:r>
            <a:r>
              <a:rPr lang="en-US" sz="2000" i="0" dirty="0" err="1">
                <a:effectLst/>
              </a:rPr>
              <a:t>uwarunkowania</a:t>
            </a:r>
            <a:r>
              <a:rPr lang="en-US" sz="2000" i="0" dirty="0">
                <a:effectLst/>
              </a:rPr>
              <a:t> </a:t>
            </a:r>
            <a:r>
              <a:rPr lang="en-US" sz="2000" i="0" dirty="0" err="1">
                <a:effectLst/>
              </a:rPr>
              <a:t>przedsiębiorczości</a:t>
            </a:r>
            <a:r>
              <a:rPr lang="en-US" sz="2000" i="0" dirty="0">
                <a:effectLst/>
              </a:rPr>
              <a:t>).</a:t>
            </a:r>
          </a:p>
          <a:p>
            <a:pPr marL="457200" indent="-457200" algn="l">
              <a:buFont typeface="+mj-lt"/>
              <a:buAutoNum type="arabicPeriod"/>
            </a:pPr>
            <a:r>
              <a:rPr lang="pl-PL" sz="2000" i="0" dirty="0">
                <a:effectLst/>
              </a:rPr>
              <a:t>Czynniki społeczne</a:t>
            </a:r>
            <a:r>
              <a:rPr lang="en-US" sz="2000" i="0" dirty="0">
                <a:effectLst/>
              </a:rPr>
              <a:t> w </a:t>
            </a:r>
            <a:r>
              <a:rPr lang="en-US" sz="2000" i="0" dirty="0" err="1">
                <a:effectLst/>
              </a:rPr>
              <a:t>rozwoju</a:t>
            </a:r>
            <a:r>
              <a:rPr lang="en-US" sz="2000" i="0" dirty="0">
                <a:effectLst/>
              </a:rPr>
              <a:t> MSP (</a:t>
            </a:r>
            <a:r>
              <a:rPr lang="en-US" sz="2000" dirty="0"/>
              <a:t>r</a:t>
            </a:r>
            <a:r>
              <a:rPr lang="pl-PL" sz="2000" b="0" i="0" dirty="0" err="1">
                <a:effectLst/>
              </a:rPr>
              <a:t>ola</a:t>
            </a:r>
            <a:r>
              <a:rPr lang="pl-PL" sz="2000" b="0" i="0" dirty="0">
                <a:effectLst/>
              </a:rPr>
              <a:t> organizacji </a:t>
            </a:r>
            <a:r>
              <a:rPr lang="en-US" sz="2000" b="0" i="0" dirty="0" err="1">
                <a:effectLst/>
              </a:rPr>
              <a:t>pozarządowych</a:t>
            </a:r>
            <a:r>
              <a:rPr lang="en-US" sz="2000" b="0" i="0" dirty="0">
                <a:effectLst/>
              </a:rPr>
              <a:t>, </a:t>
            </a:r>
            <a:r>
              <a:rPr lang="en-US" sz="2000" b="0" i="0" dirty="0" err="1">
                <a:effectLst/>
              </a:rPr>
              <a:t>r</a:t>
            </a:r>
            <a:r>
              <a:rPr lang="en-US" sz="2000" dirty="0" err="1"/>
              <a:t>ola</a:t>
            </a:r>
            <a:r>
              <a:rPr lang="en-US" sz="2000" dirty="0"/>
              <a:t> </a:t>
            </a:r>
            <a:r>
              <a:rPr lang="en-US" sz="2000" dirty="0" err="1"/>
              <a:t>kobiet</a:t>
            </a:r>
            <a:r>
              <a:rPr lang="en-US" sz="2000" dirty="0"/>
              <a:t>).</a:t>
            </a:r>
            <a:endParaRPr lang="pl-PL" sz="2000" b="0" i="0" dirty="0">
              <a:effectLst/>
            </a:endParaRPr>
          </a:p>
        </p:txBody>
      </p:sp>
    </p:spTree>
    <p:extLst>
      <p:ext uri="{BB962C8B-B14F-4D97-AF65-F5344CB8AC3E}">
        <p14:creationId xmlns:p14="http://schemas.microsoft.com/office/powerpoint/2010/main" val="673297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5B5555-BC53-C00A-E331-00D62AF841C4}"/>
              </a:ext>
            </a:extLst>
          </p:cNvPr>
          <p:cNvSpPr>
            <a:spLocks noGrp="1"/>
          </p:cNvSpPr>
          <p:nvPr>
            <p:ph type="ctrTitle"/>
          </p:nvPr>
        </p:nvSpPr>
        <p:spPr>
          <a:xfrm>
            <a:off x="3543808" y="45720"/>
            <a:ext cx="4118864" cy="400049"/>
          </a:xfrm>
        </p:spPr>
        <p:txBody>
          <a:bodyPr/>
          <a:lstStyle/>
          <a:p>
            <a:r>
              <a:rPr lang="en-US" sz="2000" dirty="0" err="1">
                <a:effectLst/>
                <a:latin typeface="Aptos" panose="020B0004020202020204" pitchFamily="34" charset="0"/>
                <a:ea typeface="Aptos" panose="020B0004020202020204" pitchFamily="34" charset="0"/>
                <a:cs typeface="Arial" panose="020B0604020202020204" pitchFamily="34" charset="0"/>
              </a:rPr>
              <a:t>Spis</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US" sz="2000" dirty="0" err="1">
                <a:effectLst/>
                <a:latin typeface="Aptos" panose="020B0004020202020204" pitchFamily="34" charset="0"/>
                <a:ea typeface="Aptos" panose="020B0004020202020204" pitchFamily="34" charset="0"/>
                <a:cs typeface="Arial" panose="020B0604020202020204" pitchFamily="34" charset="0"/>
              </a:rPr>
              <a:t>materiałów</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US" sz="2000" dirty="0" err="1">
                <a:effectLst/>
                <a:latin typeface="Aptos" panose="020B0004020202020204" pitchFamily="34" charset="0"/>
                <a:ea typeface="Aptos" panose="020B0004020202020204" pitchFamily="34" charset="0"/>
                <a:cs typeface="Arial" panose="020B0604020202020204" pitchFamily="34" charset="0"/>
              </a:rPr>
              <a:t>źródłowych</a:t>
            </a:r>
            <a:r>
              <a:rPr lang="en-US" sz="2000" dirty="0">
                <a:effectLst/>
                <a:latin typeface="Aptos" panose="020B0004020202020204" pitchFamily="34" charset="0"/>
                <a:ea typeface="Aptos" panose="020B0004020202020204" pitchFamily="34" charset="0"/>
                <a:cs typeface="Arial" panose="020B0604020202020204" pitchFamily="34" charset="0"/>
              </a:rPr>
              <a:t> </a:t>
            </a:r>
            <a:endParaRPr lang="pl-PL" sz="2000" dirty="0"/>
          </a:p>
        </p:txBody>
      </p:sp>
      <p:sp>
        <p:nvSpPr>
          <p:cNvPr id="4" name="pole tekstowe 3">
            <a:extLst>
              <a:ext uri="{FF2B5EF4-FFF2-40B4-BE49-F238E27FC236}">
                <a16:creationId xmlns:a16="http://schemas.microsoft.com/office/drawing/2014/main" id="{08EEAD7E-3367-5429-067F-8EEF7362B3C7}"/>
              </a:ext>
            </a:extLst>
          </p:cNvPr>
          <p:cNvSpPr txBox="1"/>
          <p:nvPr/>
        </p:nvSpPr>
        <p:spPr>
          <a:xfrm>
            <a:off x="354711" y="519306"/>
            <a:ext cx="11702034" cy="6206827"/>
          </a:xfrm>
          <a:prstGeom prst="rect">
            <a:avLst/>
          </a:prstGeom>
          <a:noFill/>
        </p:spPr>
        <p:txBody>
          <a:bodyPr wrap="square" rtlCol="0">
            <a:spAutoFit/>
          </a:bodyPr>
          <a:lstStyle/>
          <a:p>
            <a:pPr marL="342900" indent="-342900" algn="l">
              <a:lnSpc>
                <a:spcPct val="100000"/>
              </a:lnSpc>
              <a:spcAft>
                <a:spcPts val="800"/>
              </a:spcAft>
              <a:buFont typeface="+mj-lt"/>
              <a:buAutoNum type="arabicPeriod"/>
            </a:pPr>
            <a:r>
              <a:rPr lang="pl-PL" sz="1100" dirty="0" err="1">
                <a:effectLst/>
                <a:ea typeface="Aptos" panose="020B0004020202020204" pitchFamily="34" charset="0"/>
                <a:cs typeface="Arial" panose="020B0604020202020204" pitchFamily="34" charset="0"/>
              </a:rPr>
              <a:t>Angowski</a:t>
            </a:r>
            <a:r>
              <a:rPr lang="pl-PL" sz="1100" dirty="0">
                <a:effectLst/>
                <a:ea typeface="Aptos" panose="020B0004020202020204" pitchFamily="34" charset="0"/>
                <a:cs typeface="Arial" panose="020B0604020202020204" pitchFamily="34" charset="0"/>
              </a:rPr>
              <a:t> M., ROZWÓJ I ZNACZENIE SEKTORA MAŁYCH I ŚREDNICH PRZEDSIĘBIORSTW W POLSKIEJ GOSPODARCE, ROCZNIKI NAUK SPOŁECZNYCH Tom XXXVI, zeszyt 3, 2008.</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a:effectLst/>
                <a:ea typeface="Aptos" panose="020B0004020202020204" pitchFamily="34" charset="0"/>
                <a:cs typeface="Arial" panose="020B0604020202020204" pitchFamily="34" charset="0"/>
              </a:rPr>
              <a:t>Raport o stanie sektora małych i średnich przedsiębiorstw w Polsce w latach 2012–2013</a:t>
            </a:r>
            <a:r>
              <a:rPr lang="en-US" sz="1100" dirty="0">
                <a:effectLst/>
                <a:ea typeface="Aptos" panose="020B0004020202020204" pitchFamily="34" charset="0"/>
                <a:cs typeface="Arial" panose="020B0604020202020204" pitchFamily="34" charset="0"/>
              </a:rPr>
              <a:t> </a:t>
            </a:r>
            <a:r>
              <a:rPr lang="en-US" sz="1100" dirty="0" err="1">
                <a:effectLst/>
                <a:ea typeface="Aptos" panose="020B0004020202020204" pitchFamily="34" charset="0"/>
                <a:cs typeface="Arial" panose="020B0604020202020204" pitchFamily="34" charset="0"/>
              </a:rPr>
              <a:t>oraz</a:t>
            </a:r>
            <a:r>
              <a:rPr lang="en-US" sz="1100" dirty="0">
                <a:effectLst/>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rPr>
              <a:t>z </a:t>
            </a:r>
            <a:r>
              <a:rPr lang="en-US" sz="1100" dirty="0" err="1">
                <a:ea typeface="Aptos" panose="020B0004020202020204" pitchFamily="34" charset="0"/>
                <a:cs typeface="Arial" panose="020B0604020202020204" pitchFamily="34" charset="0"/>
              </a:rPr>
              <a:t>lat</a:t>
            </a:r>
            <a:r>
              <a:rPr lang="en-US" sz="1100" dirty="0">
                <a:ea typeface="Aptos" panose="020B0004020202020204" pitchFamily="34" charset="0"/>
                <a:cs typeface="Arial" panose="020B0604020202020204" pitchFamily="34" charset="0"/>
              </a:rPr>
              <a:t> 2017 </a:t>
            </a:r>
            <a:r>
              <a:rPr lang="en-US" sz="1100" dirty="0" err="1">
                <a:ea typeface="Aptos" panose="020B0004020202020204" pitchFamily="34" charset="0"/>
                <a:cs typeface="Arial" panose="020B0604020202020204" pitchFamily="34" charset="0"/>
              </a:rPr>
              <a:t>i</a:t>
            </a:r>
            <a:r>
              <a:rPr lang="pl-PL" sz="1100" dirty="0">
                <a:effectLst/>
                <a:ea typeface="Aptos" panose="020B0004020202020204" pitchFamily="34" charset="0"/>
                <a:cs typeface="Arial" panose="020B0604020202020204" pitchFamily="34" charset="0"/>
              </a:rPr>
              <a:t> 2023, </a:t>
            </a:r>
            <a:r>
              <a:rPr lang="en-US" sz="1100" dirty="0">
                <a:effectLst/>
                <a:ea typeface="Aptos" panose="020B0004020202020204" pitchFamily="34" charset="0"/>
                <a:cs typeface="Arial" panose="020B0604020202020204" pitchFamily="34" charset="0"/>
              </a:rPr>
              <a:t> PARP </a:t>
            </a:r>
            <a:r>
              <a:rPr lang="en-US" sz="1100" dirty="0">
                <a:effectLst/>
                <a:ea typeface="Aptos" panose="020B00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https://www.parp.gov.pl/</a:t>
            </a:r>
            <a:endParaRPr lang="en-US" sz="1100" dirty="0">
              <a:effectLst/>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dirty="0">
                <a:effectLst/>
                <a:latin typeface="Aptos" panose="020B0004020202020204" pitchFamily="34" charset="0"/>
                <a:ea typeface="Aptos" panose="020B0004020202020204" pitchFamily="34" charset="0"/>
                <a:cs typeface="Arial" panose="020B0604020202020204" pitchFamily="34" charset="0"/>
              </a:rPr>
              <a:t>Dane </a:t>
            </a:r>
            <a:r>
              <a:rPr lang="pl-PL" sz="1100" dirty="0">
                <a:effectLst/>
                <a:latin typeface="Aptos" panose="020B0004020202020204" pitchFamily="34" charset="0"/>
                <a:ea typeface="Aptos" panose="020B0004020202020204" pitchFamily="34" charset="0"/>
                <a:cs typeface="Arial" panose="020B0604020202020204" pitchFamily="34" charset="0"/>
              </a:rPr>
              <a:t>statystyczne GUS</a:t>
            </a:r>
            <a:r>
              <a:rPr lang="en-US" sz="1100" dirty="0">
                <a:effectLst/>
                <a:latin typeface="Aptos" panose="020B0004020202020204" pitchFamily="34" charset="0"/>
                <a:ea typeface="Aptos" panose="020B0004020202020204" pitchFamily="34" charset="0"/>
                <a:cs typeface="Arial" panose="020B0604020202020204" pitchFamily="34" charset="0"/>
              </a:rPr>
              <a:t> </a:t>
            </a:r>
            <a:r>
              <a:rPr lang="en-US" sz="1100" dirty="0">
                <a:effectLst/>
                <a:latin typeface="Aptos" panose="020B0004020202020204" pitchFamily="3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https://stat.gov.pl/</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err="1">
                <a:effectLst/>
                <a:ea typeface="Aptos" panose="020B0004020202020204" pitchFamily="34" charset="0"/>
                <a:cs typeface="Arial" panose="020B0604020202020204" pitchFamily="34" charset="0"/>
              </a:rPr>
              <a:t>Matejun</a:t>
            </a:r>
            <a:r>
              <a:rPr lang="pl-PL" sz="1100" dirty="0">
                <a:effectLst/>
                <a:ea typeface="Aptos" panose="020B0004020202020204" pitchFamily="34" charset="0"/>
                <a:cs typeface="Arial" panose="020B0604020202020204" pitchFamily="34" charset="0"/>
              </a:rPr>
              <a:t> M, Miller M., Wpływ integracji europejskiej na rozwój i wsparcie małych i średnich przedsiębiorstw, [w:] </a:t>
            </a:r>
            <a:r>
              <a:rPr lang="pl-PL" sz="1100" dirty="0" err="1">
                <a:effectLst/>
                <a:ea typeface="Aptos" panose="020B0004020202020204" pitchFamily="34" charset="0"/>
                <a:cs typeface="Arial" panose="020B0604020202020204" pitchFamily="34" charset="0"/>
              </a:rPr>
              <a:t>Matejun</a:t>
            </a:r>
            <a:r>
              <a:rPr lang="pl-PL" sz="1100" dirty="0">
                <a:effectLst/>
                <a:ea typeface="Aptos" panose="020B0004020202020204" pitchFamily="34" charset="0"/>
                <a:cs typeface="Arial" panose="020B0604020202020204" pitchFamily="34" charset="0"/>
              </a:rPr>
              <a:t> M., Szczepańczyk M. (red.), Aktualne problemy zarządzania małymi i średnimi przedsiębiorstwami, Wydawnictwo Politechniki Łódzkiej, Łódź 2010, s. 11-37.</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ffectLst/>
                <a:ea typeface="Aptos" panose="020B0004020202020204" pitchFamily="34" charset="0"/>
                <a:cs typeface="Arial" panose="020B0604020202020204" pitchFamily="34" charset="0"/>
              </a:rPr>
              <a:t>Polska Izba </a:t>
            </a:r>
            <a:r>
              <a:rPr lang="en-US" sz="1100" dirty="0" err="1">
                <a:effectLst/>
                <a:ea typeface="Aptos" panose="020B0004020202020204" pitchFamily="34" charset="0"/>
                <a:cs typeface="Arial" panose="020B0604020202020204" pitchFamily="34" charset="0"/>
              </a:rPr>
              <a:t>Handlu</a:t>
            </a:r>
            <a:r>
              <a:rPr lang="en-US" sz="1100" dirty="0">
                <a:effectLst/>
                <a:ea typeface="Aptos" panose="020B0004020202020204" pitchFamily="34" charset="0"/>
                <a:cs typeface="Arial" panose="020B0604020202020204" pitchFamily="34" charset="0"/>
              </a:rPr>
              <a:t>, </a:t>
            </a:r>
            <a:r>
              <a:rPr lang="pl-PL" sz="1100" dirty="0">
                <a:effectLst/>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http://www.pih.org.pl/images/definicja_msp.pdf</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ffectLst/>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https://multibiura.pl/blog/dzialalnosc-gospodarcza-akty-prawne-ktore-nalezy-przestrzegac/</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err="1">
                <a:ea typeface="Aptos" panose="020B0004020202020204" pitchFamily="34" charset="0"/>
                <a:cs typeface="Arial" panose="020B0604020202020204" pitchFamily="34" charset="0"/>
              </a:rPr>
              <a:t>Współpraca</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małego</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i</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dużego</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biznesu</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https://zpp.net.pl/wp-content/uploads/2017/11/oziyb9_WsppracaMaegoiDuegoBiznesu.Uwarunkowaniaidobrepraktyki-2.pdf</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a typeface="Aptos" panose="020B0004020202020204" pitchFamily="34" charset="0"/>
                <a:cs typeface="Arial" panose="020B0604020202020204" pitchFamily="34" charset="0"/>
              </a:rPr>
              <a:t>Sektor MSP w </a:t>
            </a:r>
            <a:r>
              <a:rPr lang="en-US" sz="1100" dirty="0" err="1">
                <a:ea typeface="Aptos" panose="020B0004020202020204" pitchFamily="34" charset="0"/>
                <a:cs typeface="Arial" panose="020B0604020202020204" pitchFamily="34" charset="0"/>
              </a:rPr>
              <a:t>Polsce</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https://pragmago.pl/porada/sektor-msp-w-polsce/</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a typeface="Aptos" panose="020B0004020202020204" pitchFamily="34" charset="0"/>
                <a:cs typeface="Arial" panose="020B0604020202020204" pitchFamily="34" charset="0"/>
              </a:rPr>
              <a:t>PARP </a:t>
            </a:r>
            <a:r>
              <a:rPr lang="en-US" sz="1100" dirty="0" err="1">
                <a:ea typeface="Aptos" panose="020B0004020202020204" pitchFamily="34" charset="0"/>
                <a:cs typeface="Arial" panose="020B0604020202020204" pitchFamily="34" charset="0"/>
              </a:rPr>
              <a:t>wchodzi</a:t>
            </a:r>
            <a:r>
              <a:rPr lang="en-US" sz="1100" dirty="0">
                <a:ea typeface="Aptos" panose="020B0004020202020204" pitchFamily="34" charset="0"/>
                <a:cs typeface="Arial" panose="020B0604020202020204" pitchFamily="34" charset="0"/>
              </a:rPr>
              <a:t> w </a:t>
            </a:r>
            <a:r>
              <a:rPr lang="en-US" sz="1100" dirty="0" err="1">
                <a:ea typeface="Aptos" panose="020B0004020202020204" pitchFamily="34" charset="0"/>
                <a:cs typeface="Arial" panose="020B0604020202020204" pitchFamily="34" charset="0"/>
              </a:rPr>
              <a:t>nowy</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rok</a:t>
            </a:r>
            <a:r>
              <a:rPr lang="en-US" sz="1100" dirty="0">
                <a:ea typeface="Aptos" panose="020B0004020202020204" pitchFamily="34" charset="0"/>
                <a:cs typeface="Arial" panose="020B0604020202020204" pitchFamily="34" charset="0"/>
              </a:rPr>
              <a:t>  z </a:t>
            </a:r>
            <a:r>
              <a:rPr lang="en-US" sz="1100" dirty="0" err="1">
                <a:ea typeface="Aptos" panose="020B0004020202020204" pitchFamily="34" charset="0"/>
                <a:cs typeface="Arial" panose="020B0604020202020204" pitchFamily="34" charset="0"/>
              </a:rPr>
              <a:t>nowymi</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naborami</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https://www.parp.gov.pl/component/content/article/85447:parp-wchodzi-w-nowy-rok-z-nowymi-naborami</a:t>
            </a:r>
            <a:endParaRPr lang="en-US" sz="1100" dirty="0">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dirty="0">
                <a:ea typeface="Aptos" panose="020B00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https://bank.pl/jak-skutki-wojny-w-ukrainie-wplywaja-na-polskie-firmy-raport-pie/</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a:ea typeface="Aptos" panose="020B0004020202020204" pitchFamily="34" charset="0"/>
                <a:cs typeface="Arial" panose="020B0604020202020204" pitchFamily="34" charset="0"/>
              </a:rPr>
              <a:t>Monitoring innowacyjności polskich przedsiębiorstw. Wskaźnik dojrzałości innowacyjnej</a:t>
            </a:r>
            <a:r>
              <a:rPr lang="en-US" sz="1100" dirty="0">
                <a:ea typeface="Aptos" panose="020B0004020202020204" pitchFamily="34" charset="0"/>
                <a:cs typeface="Arial" panose="020B0604020202020204" pitchFamily="34" charset="0"/>
              </a:rPr>
              <a:t>., PARP, Warszawa 2023.</a:t>
            </a:r>
          </a:p>
          <a:p>
            <a:pPr marL="342900" indent="-342900">
              <a:spcAft>
                <a:spcPts val="800"/>
              </a:spcAft>
              <a:buFont typeface="+mj-lt"/>
              <a:buAutoNum type="arabicPeriod"/>
            </a:pPr>
            <a:r>
              <a:rPr lang="pl-PL" sz="1100" dirty="0">
                <a:effectLst/>
                <a:latin typeface="Aptos" panose="020B0004020202020204" pitchFamily="34" charset="0"/>
                <a:ea typeface="Aptos" panose="020B0004020202020204" pitchFamily="34" charset="0"/>
                <a:cs typeface="Arial" panose="020B0604020202020204" pitchFamily="34" charset="0"/>
              </a:rPr>
              <a:t>Raport "Innowacyjność 20</a:t>
            </a:r>
            <a:r>
              <a:rPr lang="en-GB" sz="1100" dirty="0">
                <a:effectLst/>
                <a:latin typeface="Aptos" panose="020B0004020202020204" pitchFamily="34" charset="0"/>
                <a:ea typeface="Aptos" panose="020B0004020202020204" pitchFamily="34" charset="0"/>
                <a:cs typeface="Arial" panose="020B0604020202020204" pitchFamily="34" charset="0"/>
              </a:rPr>
              <a:t>2</a:t>
            </a:r>
            <a:r>
              <a:rPr lang="pl-PL" sz="1100" dirty="0">
                <a:effectLst/>
                <a:latin typeface="Aptos" panose="020B0004020202020204" pitchFamily="34" charset="0"/>
                <a:ea typeface="Aptos" panose="020B0004020202020204" pitchFamily="34" charset="0"/>
                <a:cs typeface="Arial" panose="020B0604020202020204" pitchFamily="34" charset="0"/>
              </a:rPr>
              <a:t>0" i "Działalność innowacyjna przedsiębiorstw w latach 20</a:t>
            </a:r>
            <a:r>
              <a:rPr lang="en-GB" sz="1100" dirty="0">
                <a:effectLst/>
                <a:latin typeface="Aptos" panose="020B0004020202020204" pitchFamily="34" charset="0"/>
                <a:ea typeface="Aptos" panose="020B0004020202020204" pitchFamily="34" charset="0"/>
                <a:cs typeface="Arial" panose="020B0604020202020204" pitchFamily="34" charset="0"/>
              </a:rPr>
              <a:t>1</a:t>
            </a:r>
            <a:r>
              <a:rPr lang="pl-PL" sz="1100" dirty="0">
                <a:effectLst/>
                <a:latin typeface="Aptos" panose="020B0004020202020204" pitchFamily="34" charset="0"/>
                <a:ea typeface="Aptos" panose="020B0004020202020204" pitchFamily="34" charset="0"/>
                <a:cs typeface="Arial" panose="020B0604020202020204" pitchFamily="34" charset="0"/>
              </a:rPr>
              <a:t>9-20</a:t>
            </a:r>
            <a:r>
              <a:rPr lang="en-GB" sz="1100" dirty="0">
                <a:effectLst/>
                <a:latin typeface="Aptos" panose="020B0004020202020204" pitchFamily="34" charset="0"/>
                <a:ea typeface="Aptos" panose="020B0004020202020204" pitchFamily="34" charset="0"/>
                <a:cs typeface="Arial" panose="020B0604020202020204" pitchFamily="34" charset="0"/>
              </a:rPr>
              <a:t>2</a:t>
            </a:r>
            <a:r>
              <a:rPr lang="pl-PL" sz="1100" dirty="0">
                <a:effectLst/>
                <a:latin typeface="Aptos" panose="020B0004020202020204" pitchFamily="34" charset="0"/>
                <a:ea typeface="Aptos" panose="020B0004020202020204" pitchFamily="34" charset="0"/>
                <a:cs typeface="Arial" panose="020B0604020202020204" pitchFamily="34" charset="0"/>
              </a:rPr>
              <a:t>1“</a:t>
            </a:r>
            <a:r>
              <a:rPr lang="en-US" sz="1100" dirty="0">
                <a:effectLst/>
                <a:latin typeface="Aptos" panose="020B0004020202020204" pitchFamily="34" charset="0"/>
                <a:ea typeface="Aptos" panose="020B0004020202020204" pitchFamily="34" charset="0"/>
                <a:cs typeface="Arial" panose="020B0604020202020204" pitchFamily="34" charset="0"/>
              </a:rPr>
              <a:t>, PARP</a:t>
            </a:r>
          </a:p>
          <a:p>
            <a:pPr marL="342900" indent="-342900">
              <a:spcAft>
                <a:spcPts val="800"/>
              </a:spcAft>
              <a:buFont typeface="+mj-lt"/>
              <a:buAutoNum type="arabicPeriod"/>
            </a:pPr>
            <a:r>
              <a:rPr lang="pl-PL" sz="1100" dirty="0">
                <a:ea typeface="Aptos" panose="020B0004020202020204" pitchFamily="34" charset="0"/>
                <a:cs typeface="Arial" panose="020B0604020202020204" pitchFamily="34" charset="0"/>
              </a:rPr>
              <a:t>Jak zwiększyć poziom cyfryzacji w firmie? PORADNIK DLA MŚP, PARP, Warszawa 2021</a:t>
            </a:r>
            <a:endParaRPr lang="en-US" sz="1100" dirty="0">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b="0" i="0" dirty="0">
                <a:effectLst/>
                <a:hlinkClick r:id="rId10">
                  <a:extLst>
                    <a:ext uri="{A12FA001-AC4F-418D-AE19-62706E023703}">
                      <ahyp:hlinkClr xmlns:ahyp="http://schemas.microsoft.com/office/drawing/2018/hyperlinkcolor" val="tx"/>
                    </a:ext>
                  </a:extLst>
                </a:hlinkClick>
              </a:rPr>
              <a:t>https://eko.wprost.pl/energia/10760767/zielona-transformacja-wyzwanie-i-szansa-dla-malych-i-srednich-polskich-firm.html</a:t>
            </a:r>
            <a:endParaRPr lang="en-US" sz="1100" b="0" i="0" dirty="0">
              <a:effectLst/>
            </a:endParaRPr>
          </a:p>
          <a:p>
            <a:pPr marL="342900" indent="-342900">
              <a:spcAft>
                <a:spcPts val="800"/>
              </a:spcAft>
              <a:buFont typeface="+mj-lt"/>
              <a:buAutoNum type="arabicPeriod"/>
            </a:pPr>
            <a:r>
              <a:rPr lang="pl-PL" sz="1100" b="0" i="0" dirty="0">
                <a:effectLst/>
              </a:rPr>
              <a:t>Raport z badania Global </a:t>
            </a:r>
            <a:r>
              <a:rPr lang="pl-PL" sz="1100" b="0" i="0" dirty="0" err="1">
                <a:effectLst/>
              </a:rPr>
              <a:t>Entrepreneurship</a:t>
            </a:r>
            <a:r>
              <a:rPr lang="pl-PL" sz="1100" b="0" i="0" dirty="0">
                <a:effectLst/>
              </a:rPr>
              <a:t> Monitor Polska 2023</a:t>
            </a:r>
            <a:r>
              <a:rPr lang="en-US" sz="1100" b="0" i="0" dirty="0">
                <a:effectLst/>
              </a:rPr>
              <a:t>, PARP, UE w </a:t>
            </a:r>
            <a:r>
              <a:rPr lang="en-US" sz="1100" b="0" i="0" dirty="0" err="1">
                <a:effectLst/>
              </a:rPr>
              <a:t>Katowicach</a:t>
            </a:r>
            <a:endParaRPr lang="en-US" sz="1100" b="0" i="0" dirty="0">
              <a:effectLst/>
            </a:endParaRPr>
          </a:p>
          <a:p>
            <a:pPr marL="342900" indent="-342900">
              <a:spcAft>
                <a:spcPts val="800"/>
              </a:spcAft>
              <a:buFont typeface="+mj-lt"/>
              <a:buAutoNum type="arabicPeriod"/>
            </a:pPr>
            <a:r>
              <a:rPr lang="pl-PL" sz="1100" b="0" i="0" dirty="0">
                <a:effectLst/>
              </a:rPr>
              <a:t>Natalia </a:t>
            </a:r>
            <a:r>
              <a:rPr lang="pl-PL" sz="1100" b="0" i="0" dirty="0" err="1">
                <a:effectLst/>
              </a:rPr>
              <a:t>Pandel</a:t>
            </a:r>
            <a:r>
              <a:rPr lang="pl-PL" sz="1100" b="0" i="0" dirty="0">
                <a:effectLst/>
              </a:rPr>
              <a:t>, Letycja </a:t>
            </a:r>
            <a:r>
              <a:rPr lang="pl-PL" sz="1100" b="0" i="0" dirty="0" err="1">
                <a:effectLst/>
              </a:rPr>
              <a:t>Sołoducho</a:t>
            </a:r>
            <a:r>
              <a:rPr lang="pl-PL" sz="1100" b="0" i="0" dirty="0">
                <a:effectLst/>
              </a:rPr>
              <a:t>-Pelc, TRZYDZIEŚCI LAT ROZWOJU PRZEDSIĘBIORCZOŚCI W POLSCE, PRACE NAUKOWE UNIWERSYTETU EKONOMICZNEGO WE WROCŁAWIU, nr 538, 2018, s. 315-327.</a:t>
            </a:r>
            <a:endParaRPr lang="en-US" sz="1100" b="0" i="0" dirty="0">
              <a:effectLst/>
            </a:endParaRPr>
          </a:p>
          <a:p>
            <a:pPr marL="342900" indent="-342900">
              <a:spcAft>
                <a:spcPts val="800"/>
              </a:spcAft>
              <a:buFont typeface="+mj-lt"/>
              <a:buAutoNum type="arabicPeriod"/>
            </a:pPr>
            <a:r>
              <a:rPr lang="pl-PL" sz="1100" b="0" i="0" dirty="0">
                <a:effectLst/>
              </a:rPr>
              <a:t>Współpraca biznes – NGO: stan wiedzy, dotychczasowe doświadczenia, postawy i oczekiwania, Raport końcowy z pierwszego etapu badania, Centrum Rozwoju Społeczno-Gospodarczego, Szczecin, marzec 2012 r.</a:t>
            </a:r>
          </a:p>
          <a:p>
            <a:pPr marL="342900" indent="-342900">
              <a:spcAft>
                <a:spcPts val="800"/>
              </a:spcAft>
              <a:buFont typeface="+mj-lt"/>
              <a:buAutoNum type="arabicPeriod"/>
            </a:pPr>
            <a:r>
              <a:rPr lang="pl-PL" sz="1100" b="0" i="0" dirty="0">
                <a:effectLst/>
              </a:rPr>
              <a:t>https://poradnik.ngo.pl/dlaczego-warto-wspolpracowac-z-biznesem</a:t>
            </a:r>
            <a:endParaRPr lang="en-US" sz="1100" b="0" i="0" dirty="0">
              <a:effectLst/>
            </a:endParaRPr>
          </a:p>
          <a:p>
            <a:pPr marL="342900" indent="-342900">
              <a:spcAft>
                <a:spcPts val="800"/>
              </a:spcAft>
              <a:buFont typeface="+mj-lt"/>
              <a:buAutoNum type="arabicPeriod"/>
            </a:pPr>
            <a:r>
              <a:rPr lang="pl-PL" sz="1100" dirty="0"/>
              <a:t>Networking bez cenzury: brutalna prawda o budowaniu kontaktów biznesowych. Część 2 , Gazeta MSP, Kwiecień 2024, Nr 04(240)2024, s. 12.</a:t>
            </a:r>
            <a:endParaRPr lang="en-US" sz="1100" dirty="0"/>
          </a:p>
          <a:p>
            <a:pPr marL="342900" indent="-342900">
              <a:spcAft>
                <a:spcPts val="800"/>
              </a:spcAft>
              <a:buFont typeface="+mj-lt"/>
              <a:buAutoNum type="arabicPeriod"/>
            </a:pPr>
            <a:r>
              <a:rPr lang="en-US" sz="1100" b="0" i="0" dirty="0">
                <a:effectLst/>
                <a:hlinkClick r:id="rId11">
                  <a:extLst>
                    <a:ext uri="{A12FA001-AC4F-418D-AE19-62706E023703}">
                      <ahyp:hlinkClr xmlns:ahyp="http://schemas.microsoft.com/office/drawing/2018/hyperlinkcolor" val="tx"/>
                    </a:ext>
                  </a:extLst>
                </a:hlinkClick>
              </a:rPr>
              <a:t>https://www.parp.gov.pl/component/content/article/85894:polki-przejmuja-biznesowe-stery-i-wysokie-stanowiska</a:t>
            </a:r>
            <a:endParaRPr lang="en-US" sz="1100" b="0" i="0" dirty="0">
              <a:effectLst/>
            </a:endParaRPr>
          </a:p>
          <a:p>
            <a:pPr marL="342900" indent="-342900">
              <a:spcAft>
                <a:spcPts val="800"/>
              </a:spcAft>
              <a:buFont typeface="+mj-lt"/>
              <a:buAutoNum type="arabicPeriod"/>
            </a:pPr>
            <a:r>
              <a:rPr lang="en-US" sz="1100" b="0" i="0" dirty="0">
                <a:effectLst/>
              </a:rPr>
              <a:t>https://inwestycje.pl/biznes/96-msp-ma-obawy-w-zwiazku-z-prowadzeniem-dzialalnosci-w-2024/</a:t>
            </a:r>
          </a:p>
        </p:txBody>
      </p:sp>
    </p:spTree>
    <p:extLst>
      <p:ext uri="{BB962C8B-B14F-4D97-AF65-F5344CB8AC3E}">
        <p14:creationId xmlns:p14="http://schemas.microsoft.com/office/powerpoint/2010/main" val="577730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ak opisu.">
            <a:extLst>
              <a:ext uri="{FF2B5EF4-FFF2-40B4-BE49-F238E27FC236}">
                <a16:creationId xmlns:a16="http://schemas.microsoft.com/office/drawing/2014/main" id="{B1CE1101-7849-DD51-7935-0D48CF8E6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24" y="1197083"/>
            <a:ext cx="4624763" cy="4604208"/>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BD3776B1-E778-2E8E-0EF4-E30CABD52B70}"/>
              </a:ext>
            </a:extLst>
          </p:cNvPr>
          <p:cNvSpPr txBox="1"/>
          <p:nvPr/>
        </p:nvSpPr>
        <p:spPr>
          <a:xfrm>
            <a:off x="7038680" y="2837468"/>
            <a:ext cx="2991439" cy="1323439"/>
          </a:xfrm>
          <a:prstGeom prst="rect">
            <a:avLst/>
          </a:prstGeom>
          <a:noFill/>
        </p:spPr>
        <p:txBody>
          <a:bodyPr wrap="square" rtlCol="0">
            <a:spAutoFit/>
          </a:bodyPr>
          <a:lstStyle/>
          <a:p>
            <a:r>
              <a:rPr lang="en-US" sz="4000" dirty="0" err="1"/>
              <a:t>Dziękujemy</a:t>
            </a:r>
            <a:r>
              <a:rPr lang="en-US" sz="4000" dirty="0"/>
              <a:t> za </a:t>
            </a:r>
            <a:r>
              <a:rPr lang="en-US" sz="4000" dirty="0" err="1"/>
              <a:t>uwagę</a:t>
            </a:r>
            <a:r>
              <a:rPr lang="en-US" sz="4000" dirty="0"/>
              <a:t> </a:t>
            </a:r>
            <a:r>
              <a:rPr lang="en-US" sz="4000" dirty="0">
                <a:sym typeface="Wingdings" panose="05000000000000000000" pitchFamily="2" charset="2"/>
              </a:rPr>
              <a:t></a:t>
            </a:r>
            <a:endParaRPr lang="en-US" sz="4000" dirty="0"/>
          </a:p>
        </p:txBody>
      </p:sp>
    </p:spTree>
    <p:extLst>
      <p:ext uri="{BB962C8B-B14F-4D97-AF65-F5344CB8AC3E}">
        <p14:creationId xmlns:p14="http://schemas.microsoft.com/office/powerpoint/2010/main" val="406588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200C66-990F-7A89-9DD0-5A90DBCA9A81}"/>
              </a:ext>
            </a:extLst>
          </p:cNvPr>
          <p:cNvSpPr>
            <a:spLocks noGrp="1"/>
          </p:cNvSpPr>
          <p:nvPr>
            <p:ph type="ctrTitle"/>
          </p:nvPr>
        </p:nvSpPr>
        <p:spPr>
          <a:xfrm>
            <a:off x="0" y="195480"/>
            <a:ext cx="5055062" cy="877824"/>
          </a:xfrm>
        </p:spPr>
        <p:txBody>
          <a:bodyPr/>
          <a:lstStyle/>
          <a:p>
            <a:r>
              <a:rPr lang="en-US" sz="4800" dirty="0" err="1">
                <a:latin typeface="+mn-lt"/>
              </a:rPr>
              <a:t>Geneza</a:t>
            </a:r>
            <a:endParaRPr lang="en-US" sz="4800" dirty="0">
              <a:latin typeface="+mn-lt"/>
            </a:endParaRPr>
          </a:p>
        </p:txBody>
      </p:sp>
      <p:sp>
        <p:nvSpPr>
          <p:cNvPr id="3" name="Podtytuł 2">
            <a:extLst>
              <a:ext uri="{FF2B5EF4-FFF2-40B4-BE49-F238E27FC236}">
                <a16:creationId xmlns:a16="http://schemas.microsoft.com/office/drawing/2014/main" id="{C007070B-A5AA-A931-8A63-C9A11659685A}"/>
              </a:ext>
            </a:extLst>
          </p:cNvPr>
          <p:cNvSpPr>
            <a:spLocks noGrp="1"/>
          </p:cNvSpPr>
          <p:nvPr>
            <p:ph type="subTitle" idx="1"/>
          </p:nvPr>
        </p:nvSpPr>
        <p:spPr>
          <a:xfrm>
            <a:off x="221284" y="1362456"/>
            <a:ext cx="5591898" cy="5358384"/>
          </a:xfrm>
        </p:spPr>
        <p:txBody>
          <a:bodyPr/>
          <a:lstStyle/>
          <a:p>
            <a:r>
              <a:rPr lang="en-US" sz="2000" dirty="0" err="1"/>
              <a:t>Szanse</a:t>
            </a:r>
            <a:r>
              <a:rPr lang="en-US" sz="2000" dirty="0"/>
              <a:t> </a:t>
            </a:r>
            <a:r>
              <a:rPr lang="en-US" sz="2000" dirty="0" err="1"/>
              <a:t>i</a:t>
            </a:r>
            <a:r>
              <a:rPr lang="en-US" sz="2000" dirty="0"/>
              <a:t> </a:t>
            </a:r>
            <a:r>
              <a:rPr lang="en-US" sz="2000" dirty="0" err="1"/>
              <a:t>bariery</a:t>
            </a:r>
            <a:r>
              <a:rPr lang="en-US" sz="2000" dirty="0"/>
              <a:t> </a:t>
            </a:r>
            <a:r>
              <a:rPr lang="en-US" sz="2000" dirty="0" err="1"/>
              <a:t>dla</a:t>
            </a:r>
            <a:r>
              <a:rPr lang="en-US" sz="2000" dirty="0"/>
              <a:t> MSP w </a:t>
            </a:r>
            <a:r>
              <a:rPr lang="en-US" sz="2000" dirty="0" err="1"/>
              <a:t>obliczu</a:t>
            </a:r>
            <a:r>
              <a:rPr lang="en-US" sz="2000" dirty="0"/>
              <a:t> </a:t>
            </a:r>
            <a:r>
              <a:rPr lang="en-US" sz="2000" dirty="0" err="1"/>
              <a:t>akcesji</a:t>
            </a:r>
            <a:r>
              <a:rPr lang="en-US" sz="2000" dirty="0"/>
              <a:t> z UE:</a:t>
            </a:r>
          </a:p>
          <a:p>
            <a:pPr algn="l"/>
            <a:endParaRPr lang="en-US" sz="2000" dirty="0"/>
          </a:p>
          <a:p>
            <a:pPr marL="285750" indent="-285750" algn="l">
              <a:buFont typeface="Arial" panose="020B0604020202020204" pitchFamily="34" charset="0"/>
              <a:buChar char="•"/>
            </a:pPr>
            <a:r>
              <a:rPr lang="pl-PL" sz="2000" dirty="0"/>
              <a:t>Możliwości zwiększenia skali działalności,</a:t>
            </a:r>
          </a:p>
          <a:p>
            <a:pPr marL="285750" indent="-285750" algn="l">
              <a:buFont typeface="Arial" panose="020B0604020202020204" pitchFamily="34" charset="0"/>
              <a:buChar char="•"/>
            </a:pPr>
            <a:r>
              <a:rPr lang="pl-PL" sz="2000" dirty="0"/>
              <a:t>Konieczność sprostania podwyższonym wymaganiom jakościowym lub technologicznym,</a:t>
            </a:r>
          </a:p>
          <a:p>
            <a:pPr marL="285750" indent="-285750" algn="l">
              <a:buFont typeface="Arial" panose="020B0604020202020204" pitchFamily="34" charset="0"/>
              <a:buChar char="•"/>
            </a:pPr>
            <a:r>
              <a:rPr lang="pl-PL" sz="2000" dirty="0"/>
              <a:t>Dostęp do nowych technologii, zasobów i potencjału wynikających ze współpracy międzynarodowej,</a:t>
            </a:r>
          </a:p>
          <a:p>
            <a:pPr marL="285750" indent="-285750" algn="l">
              <a:buFont typeface="Arial" panose="020B0604020202020204" pitchFamily="34" charset="0"/>
              <a:buChar char="•"/>
            </a:pPr>
            <a:r>
              <a:rPr lang="pl-PL" sz="2000" dirty="0"/>
              <a:t>Przezwyciężenie ograniczeń w dostępie do kapitału, możliwość poprawy płynności finansowej,</a:t>
            </a:r>
          </a:p>
          <a:p>
            <a:pPr marL="285750" indent="-285750" algn="l">
              <a:buFont typeface="Arial" panose="020B0604020202020204" pitchFamily="34" charset="0"/>
              <a:buChar char="•"/>
            </a:pPr>
            <a:r>
              <a:rPr lang="pl-PL" sz="2000" dirty="0"/>
              <a:t>Doskonalenie procedur, struktur i zarządzania, również poprzez wykorzystanie międzynarodowego </a:t>
            </a:r>
            <a:r>
              <a:rPr lang="pl-PL" sz="2000" dirty="0" err="1"/>
              <a:t>benchmarkingu</a:t>
            </a:r>
            <a:r>
              <a:rPr lang="pl-PL" sz="2000" dirty="0"/>
              <a:t>.</a:t>
            </a:r>
            <a:endParaRPr lang="en-US" sz="2000" dirty="0"/>
          </a:p>
        </p:txBody>
      </p:sp>
      <p:pic>
        <p:nvPicPr>
          <p:cNvPr id="9" name="Obraz 8">
            <a:extLst>
              <a:ext uri="{FF2B5EF4-FFF2-40B4-BE49-F238E27FC236}">
                <a16:creationId xmlns:a16="http://schemas.microsoft.com/office/drawing/2014/main" id="{9B035401-952D-897F-0140-058A13055620}"/>
              </a:ext>
            </a:extLst>
          </p:cNvPr>
          <p:cNvPicPr>
            <a:picLocks noChangeAspect="1"/>
          </p:cNvPicPr>
          <p:nvPr/>
        </p:nvPicPr>
        <p:blipFill>
          <a:blip r:embed="rId3"/>
          <a:stretch>
            <a:fillRect/>
          </a:stretch>
        </p:blipFill>
        <p:spPr>
          <a:xfrm>
            <a:off x="6096000" y="195480"/>
            <a:ext cx="5591898" cy="2849472"/>
          </a:xfrm>
          <a:prstGeom prst="rect">
            <a:avLst/>
          </a:prstGeom>
        </p:spPr>
      </p:pic>
      <p:sp>
        <p:nvSpPr>
          <p:cNvPr id="10" name="pole tekstowe 9">
            <a:extLst>
              <a:ext uri="{FF2B5EF4-FFF2-40B4-BE49-F238E27FC236}">
                <a16:creationId xmlns:a16="http://schemas.microsoft.com/office/drawing/2014/main" id="{F8E6C4D6-3962-1A52-F35E-48F70C0D0228}"/>
              </a:ext>
            </a:extLst>
          </p:cNvPr>
          <p:cNvSpPr txBox="1"/>
          <p:nvPr/>
        </p:nvSpPr>
        <p:spPr>
          <a:xfrm>
            <a:off x="7022027" y="3044952"/>
            <a:ext cx="5169973" cy="461665"/>
          </a:xfrm>
          <a:prstGeom prst="rect">
            <a:avLst/>
          </a:prstGeom>
          <a:noFill/>
        </p:spPr>
        <p:txBody>
          <a:bodyPr wrap="square" rtlCol="0">
            <a:spAutoFit/>
          </a:bodyPr>
          <a:lstStyle/>
          <a:p>
            <a:r>
              <a:rPr lang="pl-PL" sz="1200" dirty="0"/>
              <a:t>Liczba przedsiębiorstw aktywnych w Polsce ogółem i w poszczególnych grupach według wielkości w latach 2004–2012 (w tys.)</a:t>
            </a:r>
            <a:endParaRPr lang="en-US" sz="1200" dirty="0"/>
          </a:p>
        </p:txBody>
      </p:sp>
      <p:pic>
        <p:nvPicPr>
          <p:cNvPr id="11" name="Obraz 10">
            <a:extLst>
              <a:ext uri="{FF2B5EF4-FFF2-40B4-BE49-F238E27FC236}">
                <a16:creationId xmlns:a16="http://schemas.microsoft.com/office/drawing/2014/main" id="{B5CDFCE3-B56F-9860-40C0-34A15BAE9E1E}"/>
              </a:ext>
            </a:extLst>
          </p:cNvPr>
          <p:cNvPicPr>
            <a:picLocks noChangeAspect="1"/>
          </p:cNvPicPr>
          <p:nvPr/>
        </p:nvPicPr>
        <p:blipFill>
          <a:blip r:embed="rId4"/>
          <a:stretch>
            <a:fillRect/>
          </a:stretch>
        </p:blipFill>
        <p:spPr>
          <a:xfrm>
            <a:off x="6188087" y="3659832"/>
            <a:ext cx="5849074" cy="2513478"/>
          </a:xfrm>
          <a:prstGeom prst="rect">
            <a:avLst/>
          </a:prstGeom>
        </p:spPr>
      </p:pic>
      <p:sp>
        <p:nvSpPr>
          <p:cNvPr id="12" name="pole tekstowe 11">
            <a:extLst>
              <a:ext uri="{FF2B5EF4-FFF2-40B4-BE49-F238E27FC236}">
                <a16:creationId xmlns:a16="http://schemas.microsoft.com/office/drawing/2014/main" id="{9A32C117-6206-670E-302D-62DF34F2F82C}"/>
              </a:ext>
            </a:extLst>
          </p:cNvPr>
          <p:cNvSpPr txBox="1"/>
          <p:nvPr/>
        </p:nvSpPr>
        <p:spPr>
          <a:xfrm>
            <a:off x="6562992" y="6173310"/>
            <a:ext cx="5849074" cy="646331"/>
          </a:xfrm>
          <a:prstGeom prst="rect">
            <a:avLst/>
          </a:prstGeom>
          <a:noFill/>
        </p:spPr>
        <p:txBody>
          <a:bodyPr wrap="square" rtlCol="0">
            <a:spAutoFit/>
          </a:bodyPr>
          <a:lstStyle/>
          <a:p>
            <a:r>
              <a:rPr lang="pl-PL" sz="1200" dirty="0"/>
              <a:t>Liczba przedsiębiorstw aktywnych w Polsce w poszczególnych grupach według wielkości w latach 2012-2021 (w tys.) </a:t>
            </a:r>
            <a:r>
              <a:rPr lang="en-US" sz="1200" dirty="0"/>
              <a:t>- </a:t>
            </a:r>
            <a:r>
              <a:rPr lang="pl-PL" sz="1200" dirty="0"/>
              <a:t>opracowanie </a:t>
            </a:r>
            <a:r>
              <a:rPr lang="en-US" sz="1200" dirty="0"/>
              <a:t>PARP</a:t>
            </a:r>
            <a:r>
              <a:rPr lang="pl-PL" sz="1200" dirty="0"/>
              <a:t> na podstawie publikacji GUS </a:t>
            </a:r>
            <a:r>
              <a:rPr lang="en-US" sz="1200" dirty="0"/>
              <a:t>“</a:t>
            </a:r>
            <a:r>
              <a:rPr lang="pl-PL" sz="1200" dirty="0"/>
              <a:t>Działalność przedsiębiorstw niefinansowych z lat 2013-2022</a:t>
            </a:r>
            <a:r>
              <a:rPr lang="en-US" sz="1200" dirty="0"/>
              <a:t>”.</a:t>
            </a:r>
          </a:p>
        </p:txBody>
      </p:sp>
    </p:spTree>
    <p:extLst>
      <p:ext uri="{BB962C8B-B14F-4D97-AF65-F5344CB8AC3E}">
        <p14:creationId xmlns:p14="http://schemas.microsoft.com/office/powerpoint/2010/main" val="418165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B67E54-BB9E-A0AA-5DE2-4E193C126B98}"/>
              </a:ext>
            </a:extLst>
          </p:cNvPr>
          <p:cNvSpPr>
            <a:spLocks noGrp="1"/>
          </p:cNvSpPr>
          <p:nvPr>
            <p:ph type="ctrTitle"/>
          </p:nvPr>
        </p:nvSpPr>
        <p:spPr>
          <a:xfrm>
            <a:off x="0" y="0"/>
            <a:ext cx="11365992" cy="1069848"/>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Znaczenie MSP dla </a:t>
            </a:r>
            <a:r>
              <a:rPr lang="en-US" sz="5400" dirty="0" err="1">
                <a:effectLst/>
                <a:latin typeface="Aptos" panose="020B0004020202020204" pitchFamily="34" charset="0"/>
                <a:ea typeface="Aptos" panose="020B0004020202020204" pitchFamily="34" charset="0"/>
                <a:cs typeface="Arial" panose="020B0604020202020204" pitchFamily="34" charset="0"/>
              </a:rPr>
              <a:t>gospodarki</a:t>
            </a:r>
            <a:endParaRPr lang="pl-PL" sz="5400" dirty="0"/>
          </a:p>
        </p:txBody>
      </p:sp>
      <p:sp>
        <p:nvSpPr>
          <p:cNvPr id="3" name="Podtytuł 2">
            <a:extLst>
              <a:ext uri="{FF2B5EF4-FFF2-40B4-BE49-F238E27FC236}">
                <a16:creationId xmlns:a16="http://schemas.microsoft.com/office/drawing/2014/main" id="{CF1D6111-8DA6-7059-9817-B31D4C66DE6C}"/>
              </a:ext>
            </a:extLst>
          </p:cNvPr>
          <p:cNvSpPr>
            <a:spLocks noGrp="1"/>
          </p:cNvSpPr>
          <p:nvPr>
            <p:ph type="subTitle" idx="1"/>
          </p:nvPr>
        </p:nvSpPr>
        <p:spPr>
          <a:xfrm>
            <a:off x="457200" y="1408176"/>
            <a:ext cx="11365992" cy="4809744"/>
          </a:xfrm>
        </p:spPr>
        <p:txBody>
          <a:bodyPr/>
          <a:lstStyle/>
          <a:p>
            <a:pPr algn="just">
              <a:lnSpc>
                <a:spcPct val="100000"/>
              </a:lnSpc>
            </a:pPr>
            <a:r>
              <a:rPr lang="en-US" sz="2000" b="1" dirty="0" err="1"/>
              <a:t>Zwiększenie</a:t>
            </a:r>
            <a:r>
              <a:rPr lang="en-US" sz="2000" b="1" dirty="0"/>
              <a:t> </a:t>
            </a:r>
            <a:r>
              <a:rPr lang="en-US" sz="2000" b="1" dirty="0" err="1"/>
              <a:t>udziału</a:t>
            </a:r>
            <a:r>
              <a:rPr lang="en-US" sz="2000" b="1" dirty="0"/>
              <a:t> </a:t>
            </a:r>
            <a:r>
              <a:rPr lang="en-US" sz="2000" b="1" dirty="0" err="1"/>
              <a:t>i</a:t>
            </a:r>
            <a:r>
              <a:rPr lang="en-US" sz="2000" b="1" dirty="0"/>
              <a:t> </a:t>
            </a:r>
            <a:r>
              <a:rPr lang="en-US" sz="2000" b="1" dirty="0" err="1"/>
              <a:t>znaczenia</a:t>
            </a:r>
            <a:r>
              <a:rPr lang="en-US" sz="2000" b="1" dirty="0"/>
              <a:t> MSP jest </a:t>
            </a:r>
            <a:r>
              <a:rPr lang="en-US" sz="2000" b="1" dirty="0" err="1"/>
              <a:t>charakterystyczne</a:t>
            </a:r>
            <a:r>
              <a:rPr lang="en-US" sz="2000" b="1" dirty="0"/>
              <a:t> </a:t>
            </a:r>
            <a:r>
              <a:rPr lang="en-US" sz="2000" b="1" dirty="0" err="1"/>
              <a:t>dla</a:t>
            </a:r>
            <a:r>
              <a:rPr lang="en-US" sz="2000" b="1" dirty="0"/>
              <a:t> </a:t>
            </a:r>
            <a:r>
              <a:rPr lang="en-US" sz="2000" b="1" dirty="0" err="1"/>
              <a:t>krajów</a:t>
            </a:r>
            <a:r>
              <a:rPr lang="en-US" sz="2000" b="1" dirty="0"/>
              <a:t> </a:t>
            </a:r>
            <a:r>
              <a:rPr lang="en-US" sz="2000" b="1" dirty="0" err="1"/>
              <a:t>wysoko</a:t>
            </a:r>
            <a:r>
              <a:rPr lang="en-US" sz="2000" b="1" dirty="0"/>
              <a:t> </a:t>
            </a:r>
            <a:r>
              <a:rPr lang="en-US" sz="2000" b="1" dirty="0" err="1"/>
              <a:t>rozwiniętych</a:t>
            </a:r>
            <a:r>
              <a:rPr lang="en-US" sz="2000" b="1" dirty="0"/>
              <a:t>. </a:t>
            </a:r>
            <a:r>
              <a:rPr lang="en-US" sz="2000" b="1" dirty="0" err="1"/>
              <a:t>Kraje</a:t>
            </a:r>
            <a:r>
              <a:rPr lang="en-US" sz="2000" b="1" dirty="0"/>
              <a:t>, </a:t>
            </a:r>
            <a:r>
              <a:rPr lang="en-US" sz="2000" b="1" dirty="0" err="1"/>
              <a:t>gdzie</a:t>
            </a:r>
            <a:r>
              <a:rPr lang="en-US" sz="2000" b="1" dirty="0"/>
              <a:t> MSP </a:t>
            </a:r>
            <a:r>
              <a:rPr lang="en-US" sz="2000" b="1" dirty="0" err="1"/>
              <a:t>stanowią</a:t>
            </a:r>
            <a:r>
              <a:rPr lang="en-US" sz="2000" b="1" dirty="0"/>
              <a:t> </a:t>
            </a:r>
            <a:r>
              <a:rPr lang="en-US" sz="2000" b="1" dirty="0" err="1"/>
              <a:t>trzon</a:t>
            </a:r>
            <a:r>
              <a:rPr lang="en-US" sz="2000" b="1" dirty="0"/>
              <a:t> </a:t>
            </a:r>
            <a:r>
              <a:rPr lang="en-US" sz="2000" b="1" dirty="0" err="1"/>
              <a:t>gospodarki</a:t>
            </a:r>
            <a:r>
              <a:rPr lang="en-US" sz="2000" b="1" dirty="0"/>
              <a:t>, </a:t>
            </a:r>
            <a:r>
              <a:rPr lang="en-US" sz="2000" b="1" dirty="0" err="1"/>
              <a:t>charakteryzują</a:t>
            </a:r>
            <a:r>
              <a:rPr lang="en-US" sz="2000" b="1" dirty="0"/>
              <a:t> </a:t>
            </a:r>
            <a:r>
              <a:rPr lang="en-US" sz="2000" b="1" dirty="0" err="1"/>
              <a:t>się</a:t>
            </a:r>
            <a:r>
              <a:rPr lang="en-US" sz="2000" b="1" dirty="0"/>
              <a:t> </a:t>
            </a:r>
            <a:r>
              <a:rPr lang="en-US" sz="2000" b="1" dirty="0" err="1"/>
              <a:t>większą</a:t>
            </a:r>
            <a:r>
              <a:rPr lang="en-US" sz="2000" b="1" dirty="0"/>
              <a:t> </a:t>
            </a:r>
            <a:r>
              <a:rPr lang="en-US" sz="2000" b="1" dirty="0" err="1"/>
              <a:t>dynamiką</a:t>
            </a:r>
            <a:r>
              <a:rPr lang="en-US" sz="2000" b="1" dirty="0"/>
              <a:t> </a:t>
            </a:r>
            <a:r>
              <a:rPr lang="en-US" sz="2000" b="1" dirty="0" err="1"/>
              <a:t>rozwoju</a:t>
            </a:r>
            <a:r>
              <a:rPr lang="en-US" sz="2000" b="1" dirty="0"/>
              <a:t> </a:t>
            </a:r>
            <a:r>
              <a:rPr lang="en-US" sz="2000" b="1" dirty="0" err="1"/>
              <a:t>gospodarczego</a:t>
            </a:r>
            <a:r>
              <a:rPr lang="en-US" sz="2000" b="1" dirty="0"/>
              <a:t>, </a:t>
            </a:r>
            <a:r>
              <a:rPr lang="en-US" sz="2000" b="1" dirty="0" err="1"/>
              <a:t>są</a:t>
            </a:r>
            <a:r>
              <a:rPr lang="en-US" sz="2000" b="1" dirty="0"/>
              <a:t> </a:t>
            </a:r>
            <a:r>
              <a:rPr lang="en-US" sz="2000" b="1" dirty="0" err="1"/>
              <a:t>bardziej</a:t>
            </a:r>
            <a:r>
              <a:rPr lang="en-US" sz="2000" b="1" dirty="0"/>
              <a:t> </a:t>
            </a:r>
            <a:r>
              <a:rPr lang="en-US" sz="2000" b="1" dirty="0" err="1"/>
              <a:t>odporne</a:t>
            </a:r>
            <a:r>
              <a:rPr lang="en-US" sz="2000" b="1" dirty="0"/>
              <a:t> </a:t>
            </a:r>
            <a:r>
              <a:rPr lang="en-US" sz="2000" b="1" dirty="0" err="1"/>
              <a:t>na</a:t>
            </a:r>
            <a:r>
              <a:rPr lang="en-US" sz="2000" b="1" dirty="0"/>
              <a:t> </a:t>
            </a:r>
            <a:r>
              <a:rPr lang="en-US" sz="2000" b="1" dirty="0" err="1"/>
              <a:t>kryzysy</a:t>
            </a:r>
            <a:r>
              <a:rPr lang="en-US" sz="2000" b="1" dirty="0"/>
              <a:t> </a:t>
            </a:r>
            <a:r>
              <a:rPr lang="en-US" sz="2000" b="1" dirty="0" err="1"/>
              <a:t>ekonomiczne</a:t>
            </a:r>
            <a:r>
              <a:rPr lang="en-US" sz="2000" b="1" dirty="0"/>
              <a:t>, </a:t>
            </a:r>
            <a:r>
              <a:rPr lang="en-US" sz="2000" b="1" dirty="0" err="1"/>
              <a:t>rzadziej</a:t>
            </a:r>
            <a:r>
              <a:rPr lang="en-US" sz="2000" b="1" dirty="0"/>
              <a:t> </a:t>
            </a:r>
            <a:r>
              <a:rPr lang="en-US" sz="2000" b="1" dirty="0" err="1"/>
              <a:t>notuje</a:t>
            </a:r>
            <a:r>
              <a:rPr lang="en-US" sz="2000" b="1" dirty="0"/>
              <a:t> </a:t>
            </a:r>
            <a:r>
              <a:rPr lang="en-US" sz="2000" b="1" dirty="0" err="1"/>
              <a:t>się</a:t>
            </a:r>
            <a:r>
              <a:rPr lang="en-US" sz="2000" b="1" dirty="0"/>
              <a:t> w </a:t>
            </a:r>
            <a:r>
              <a:rPr lang="en-US" sz="2000" b="1" dirty="0" err="1"/>
              <a:t>nich</a:t>
            </a:r>
            <a:r>
              <a:rPr lang="en-US" sz="2000" b="1" dirty="0"/>
              <a:t> </a:t>
            </a:r>
            <a:r>
              <a:rPr lang="en-US" sz="2000" b="1" dirty="0" err="1"/>
              <a:t>załamania</a:t>
            </a:r>
            <a:r>
              <a:rPr lang="en-US" sz="2000" b="1" dirty="0"/>
              <a:t> </a:t>
            </a:r>
            <a:r>
              <a:rPr lang="en-US" sz="2000" b="1" dirty="0" err="1"/>
              <a:t>koniunktury</a:t>
            </a:r>
            <a:r>
              <a:rPr lang="en-US" sz="2000" b="1" dirty="0"/>
              <a:t>.</a:t>
            </a:r>
          </a:p>
          <a:p>
            <a:pPr algn="just">
              <a:lnSpc>
                <a:spcPct val="100000"/>
              </a:lnSpc>
            </a:pPr>
            <a:endParaRPr lang="en-US" sz="2000" dirty="0">
              <a:latin typeface="Aptos" panose="020B0004020202020204" pitchFamily="34" charset="0"/>
              <a:ea typeface="Aptos" panose="020B0004020202020204" pitchFamily="34" charset="0"/>
              <a:cs typeface="Arial" panose="020B0604020202020204" pitchFamily="34" charset="0"/>
            </a:endParaRPr>
          </a:p>
          <a:p>
            <a:pPr marL="342900" indent="-342900" algn="just">
              <a:lnSpc>
                <a:spcPct val="100000"/>
              </a:lnSpc>
              <a:buFont typeface="Arial" panose="020B0604020202020204" pitchFamily="34" charset="0"/>
              <a:buChar char="•"/>
            </a:pPr>
            <a:r>
              <a:rPr lang="pl-PL" sz="2000" dirty="0"/>
              <a:t>Małe i średnie przedsiębiorstwa (MŚP) odgrywają istotną rolę w gospodarce światowej, są ważnym jej elementem i kluczowym źródłem wzrostu gospodarczego, dyna-miki i elastyczności gospodarki krajów zarówno rozwiniętych, jak i rozwijających się.</a:t>
            </a:r>
            <a:endParaRPr lang="en-US" sz="2000" dirty="0"/>
          </a:p>
          <a:p>
            <a:pPr marL="342900" indent="-342900" algn="just">
              <a:lnSpc>
                <a:spcPct val="100000"/>
              </a:lnSpc>
              <a:buFont typeface="Arial" panose="020B0604020202020204" pitchFamily="34" charset="0"/>
              <a:buChar char="•"/>
            </a:pPr>
            <a:r>
              <a:rPr lang="pl-PL" sz="2000" dirty="0"/>
              <a:t>M</a:t>
            </a:r>
            <a:r>
              <a:rPr lang="en-US" sz="2000" dirty="0"/>
              <a:t>S</a:t>
            </a:r>
            <a:r>
              <a:rPr lang="pl-PL" sz="2000" dirty="0"/>
              <a:t>P są dominującą formą prowadzenia działalności gospodarczej wśród przedsiębiorstw, stanowiąc od 95% do ponad 99% ich liczby w zależności od państwa. Ponadto podmioty gospodarcze z tego sektora odgrywają istotną rolę w zachowaniu konkurencyjności i wykorzystaniu innowacji, które następnie mogą zostać zaadaptowane i wykorzystane przez większe przedsiębiorstwa. Przyczyniają się również do większej niż duże jednostki kreacji zatrudnienia, gdyż są</a:t>
            </a:r>
            <a:r>
              <a:rPr lang="en-US" sz="2000" dirty="0"/>
              <a:t> </a:t>
            </a:r>
            <a:r>
              <a:rPr lang="pl-PL" sz="2000" dirty="0"/>
              <a:t>bardziej elastyczne i szybciej dostosowują się do zmieniających się warunków otoczenia.</a:t>
            </a:r>
          </a:p>
        </p:txBody>
      </p:sp>
    </p:spTree>
    <p:extLst>
      <p:ext uri="{BB962C8B-B14F-4D97-AF65-F5344CB8AC3E}">
        <p14:creationId xmlns:p14="http://schemas.microsoft.com/office/powerpoint/2010/main" val="353613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descr="Obraz zawierający tekst, zrzut ekranu, Czcionka, numer&#10;&#10;Opis wygenerowany automatycznie">
            <a:extLst>
              <a:ext uri="{FF2B5EF4-FFF2-40B4-BE49-F238E27FC236}">
                <a16:creationId xmlns:a16="http://schemas.microsoft.com/office/drawing/2014/main" id="{7B262444-3C87-E3DC-7658-E1CEB99E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921" y="4630206"/>
            <a:ext cx="7423079" cy="2227794"/>
          </a:xfrm>
          <a:prstGeom prst="rect">
            <a:avLst/>
          </a:prstGeom>
        </p:spPr>
      </p:pic>
      <p:sp>
        <p:nvSpPr>
          <p:cNvPr id="2" name="Tytuł 1">
            <a:extLst>
              <a:ext uri="{FF2B5EF4-FFF2-40B4-BE49-F238E27FC236}">
                <a16:creationId xmlns:a16="http://schemas.microsoft.com/office/drawing/2014/main" id="{115C6E8F-355E-EF51-E148-0EE6C527E589}"/>
              </a:ext>
            </a:extLst>
          </p:cNvPr>
          <p:cNvSpPr>
            <a:spLocks noGrp="1"/>
          </p:cNvSpPr>
          <p:nvPr>
            <p:ph type="ctrTitle"/>
          </p:nvPr>
        </p:nvSpPr>
        <p:spPr>
          <a:xfrm>
            <a:off x="2902966" y="9144"/>
            <a:ext cx="4910893" cy="1313895"/>
          </a:xfrm>
        </p:spPr>
        <p:txBody>
          <a:bodyPr/>
          <a:lstStyle/>
          <a:p>
            <a:pPr>
              <a:lnSpc>
                <a:spcPct val="115000"/>
              </a:lnSpc>
              <a:spcAft>
                <a:spcPts val="800"/>
              </a:spcAft>
            </a:pPr>
            <a:r>
              <a:rPr lang="pl-PL" sz="5400" dirty="0">
                <a:effectLst/>
                <a:latin typeface="Aptos" panose="020B0004020202020204" pitchFamily="34" charset="0"/>
                <a:ea typeface="Aptos" panose="020B0004020202020204" pitchFamily="34" charset="0"/>
                <a:cs typeface="Arial" panose="020B0604020202020204" pitchFamily="34" charset="0"/>
              </a:rPr>
              <a:t> Definicja MSP</a:t>
            </a:r>
            <a:br>
              <a:rPr lang="pl-PL" dirty="0">
                <a:effectLst/>
                <a:latin typeface="Aptos" panose="020B0004020202020204" pitchFamily="34" charset="0"/>
                <a:ea typeface="Aptos" panose="020B0004020202020204" pitchFamily="34" charset="0"/>
                <a:cs typeface="Arial" panose="020B0604020202020204" pitchFamily="34" charset="0"/>
              </a:rPr>
            </a:br>
            <a:r>
              <a:rPr lang="pl-PL" sz="1800" dirty="0">
                <a:effectLst/>
                <a:latin typeface="Aptos" panose="020B0004020202020204" pitchFamily="34" charset="0"/>
                <a:ea typeface="Aptos" panose="020B0004020202020204" pitchFamily="34" charset="0"/>
                <a:cs typeface="Arial" panose="020B0604020202020204" pitchFamily="34" charset="0"/>
              </a:rPr>
              <a:t>  </a:t>
            </a:r>
            <a:endParaRPr lang="pl-PL" dirty="0"/>
          </a:p>
        </p:txBody>
      </p:sp>
      <p:sp>
        <p:nvSpPr>
          <p:cNvPr id="3" name="Podtytuł 2">
            <a:extLst>
              <a:ext uri="{FF2B5EF4-FFF2-40B4-BE49-F238E27FC236}">
                <a16:creationId xmlns:a16="http://schemas.microsoft.com/office/drawing/2014/main" id="{05BF3C98-1146-9972-0301-5C604E727139}"/>
              </a:ext>
            </a:extLst>
          </p:cNvPr>
          <p:cNvSpPr>
            <a:spLocks noGrp="1"/>
          </p:cNvSpPr>
          <p:nvPr>
            <p:ph type="subTitle" idx="1"/>
          </p:nvPr>
        </p:nvSpPr>
        <p:spPr>
          <a:xfrm>
            <a:off x="0" y="1054146"/>
            <a:ext cx="12192000" cy="5803854"/>
          </a:xfrm>
        </p:spPr>
        <p:txBody>
          <a:bodyPr/>
          <a:lstStyle/>
          <a:p>
            <a:pPr marL="342900" indent="-342900" algn="l">
              <a:buFont typeface="Arial" panose="020B0604020202020204" pitchFamily="34" charset="0"/>
              <a:buChar char="•"/>
            </a:pPr>
            <a:r>
              <a:rPr lang="pl-PL" dirty="0"/>
              <a:t>MŚP - Małe Średnie Przedsiębiorstwa</a:t>
            </a:r>
          </a:p>
          <a:p>
            <a:pPr marL="342900" indent="-342900" algn="l">
              <a:buFont typeface="Arial" panose="020B0604020202020204" pitchFamily="34" charset="0"/>
              <a:buChar char="•"/>
            </a:pPr>
            <a:r>
              <a:rPr lang="pl-PL" dirty="0"/>
              <a:t>Przedsiębiorstwo - wyodrębniona prawnie i ekonomicznie jednostka gospodarcza. Istotą działalności przedsiębiorstwa jest produkcja dóbr lub świadczenie usług. Najczęściej definiowanym celem działalności przedsiębiorstwa jest osiąganie zysku poprzez zaspokajanie potrzeb konsumentów.</a:t>
            </a:r>
          </a:p>
          <a:p>
            <a:pPr marL="342900" indent="-342900" algn="l">
              <a:buFont typeface="Arial" panose="020B0604020202020204" pitchFamily="34" charset="0"/>
              <a:buChar char="•"/>
            </a:pPr>
            <a:r>
              <a:rPr lang="pl-PL" dirty="0"/>
              <a:t>Po 3 latach przekraczania progu zatrudnienia lub pułapu finansowego przedsiębiorstwo traci status MŚP.</a:t>
            </a:r>
          </a:p>
          <a:p>
            <a:pPr marL="342900" indent="-342900" algn="l">
              <a:buFont typeface="Arial" panose="020B0604020202020204" pitchFamily="34" charset="0"/>
              <a:buChar char="•"/>
            </a:pPr>
            <a:r>
              <a:rPr lang="en-US" dirty="0"/>
              <a:t>MŚP </a:t>
            </a:r>
            <a:r>
              <a:rPr lang="en-US" dirty="0" err="1"/>
              <a:t>dzielimy</a:t>
            </a:r>
            <a:r>
              <a:rPr lang="en-US" dirty="0"/>
              <a:t> </a:t>
            </a:r>
            <a:r>
              <a:rPr lang="en-US" dirty="0" err="1"/>
              <a:t>na</a:t>
            </a:r>
            <a:r>
              <a:rPr lang="en-US" dirty="0"/>
              <a:t> 3 </a:t>
            </a:r>
            <a:r>
              <a:rPr lang="en-US" dirty="0" err="1"/>
              <a:t>rodzaje</a:t>
            </a:r>
            <a:r>
              <a:rPr lang="en-US" dirty="0"/>
              <a:t>:</a:t>
            </a:r>
            <a:endParaRPr lang="pl-PL" dirty="0"/>
          </a:p>
        </p:txBody>
      </p:sp>
    </p:spTree>
    <p:extLst>
      <p:ext uri="{BB962C8B-B14F-4D97-AF65-F5344CB8AC3E}">
        <p14:creationId xmlns:p14="http://schemas.microsoft.com/office/powerpoint/2010/main" val="103876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47919A-6E05-A02A-7B18-7335BE2F73DC}"/>
              </a:ext>
            </a:extLst>
          </p:cNvPr>
          <p:cNvSpPr>
            <a:spLocks noGrp="1"/>
          </p:cNvSpPr>
          <p:nvPr>
            <p:ph type="ctrTitle"/>
          </p:nvPr>
        </p:nvSpPr>
        <p:spPr>
          <a:xfrm>
            <a:off x="1737360" y="0"/>
            <a:ext cx="8380520" cy="905256"/>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Rodzaje Przedsiębiorstw</a:t>
            </a:r>
            <a:endParaRPr lang="pl-PL" sz="5400" dirty="0"/>
          </a:p>
        </p:txBody>
      </p:sp>
      <p:sp>
        <p:nvSpPr>
          <p:cNvPr id="3" name="Podtytuł 2">
            <a:extLst>
              <a:ext uri="{FF2B5EF4-FFF2-40B4-BE49-F238E27FC236}">
                <a16:creationId xmlns:a16="http://schemas.microsoft.com/office/drawing/2014/main" id="{9A3F49A4-9AD5-CFBF-37CC-FFED197C67AA}"/>
              </a:ext>
            </a:extLst>
          </p:cNvPr>
          <p:cNvSpPr>
            <a:spLocks noGrp="1"/>
          </p:cNvSpPr>
          <p:nvPr>
            <p:ph type="subTitle" idx="1"/>
          </p:nvPr>
        </p:nvSpPr>
        <p:spPr>
          <a:xfrm>
            <a:off x="0" y="905257"/>
            <a:ext cx="12192000" cy="5824537"/>
          </a:xfrm>
        </p:spPr>
        <p:txBody>
          <a:bodyPr/>
          <a:lstStyle/>
          <a:p>
            <a:pPr algn="l"/>
            <a:r>
              <a:rPr lang="pl-PL" sz="1400" b="1" dirty="0"/>
              <a:t>Przedsiębiorstwo niezależne: </a:t>
            </a:r>
          </a:p>
          <a:p>
            <a:pPr algn="l"/>
            <a:r>
              <a:rPr lang="pl-PL" sz="1400" dirty="0"/>
              <a:t>• przedsiębiorstwo w pełni samodzielne - nie posiada udziałów w innych przedsiębiorstwach, a inne przedsiębiorstwa nie posiadają w nim udziałów;</a:t>
            </a:r>
          </a:p>
          <a:p>
            <a:pPr algn="l"/>
            <a:r>
              <a:rPr lang="pl-PL" sz="1400" dirty="0"/>
              <a:t>• posiada poniżej 25% kapitału lub głosów (w zależności, która z tych wielkości jest większa) w jednym lub kilku innych przedsiębiorstwach, a/lub inne przedsiębiorstwa posiadają poniżej 25% kapitału lub głosów (w zależności, która z tych wielkości jest większa) w tym przedsiębiorstwie </a:t>
            </a:r>
          </a:p>
          <a:p>
            <a:pPr algn="l"/>
            <a:r>
              <a:rPr lang="pl-PL" sz="1400" dirty="0"/>
              <a:t>(wyjątkowo przedsiębiorstwo może zostać zakwalifikowane jako niezależne jeśli więcej niż 25% kapitału lub głosów jest w posiadaniu poniższych inwestorów: publiczne korporacje inwestycyjne, spółki kapitałowe podwyższonego ryzyka, anioły biznesu, uniwersytety, niedochodowe ośrodki badawcze, inwestorzy instytucjonalni łącznie z regionalnymi funduszami rozwoju, samorządy lokalne z rocznym budżetem nieprzekraczającym 10 milionów euro oraz liczbą mieszkańców poniżej 5000) </a:t>
            </a:r>
          </a:p>
          <a:p>
            <a:pPr algn="l"/>
            <a:r>
              <a:rPr lang="pl-PL" sz="1400" b="1" dirty="0"/>
              <a:t>Przedsiębiorstwo partnerskie: </a:t>
            </a:r>
          </a:p>
          <a:p>
            <a:pPr algn="l"/>
            <a:r>
              <a:rPr lang="pl-PL" sz="1400" dirty="0"/>
              <a:t>• posiada 25% lub więcej kapitału lub głosów w innym przedsiębiorstwie, a/lub inne przedsiębiorstwo posiada 25% lub więcej kapitału lub głosów w tym przedsiębiorstwie </a:t>
            </a:r>
          </a:p>
          <a:p>
            <a:pPr algn="l"/>
            <a:r>
              <a:rPr lang="pl-PL" sz="1400" dirty="0"/>
              <a:t>• przedsiębiorstwo nie jest związane z innym przedsiębiorstwem (głosy jakie posiada w innym przedsiębiorstwie (lub odwrotnie), nie przekraczają 50% ogólnej sumy głosów </a:t>
            </a:r>
          </a:p>
          <a:p>
            <a:pPr algn="l"/>
            <a:r>
              <a:rPr lang="pl-PL" sz="1400" b="1" dirty="0"/>
              <a:t>Przedsiębiorstwo związane </a:t>
            </a:r>
            <a:endParaRPr lang="en-US" sz="1400" b="1" dirty="0"/>
          </a:p>
          <a:p>
            <a:pPr algn="l"/>
            <a:r>
              <a:rPr lang="pl-PL" sz="1400" dirty="0"/>
              <a:t>Dwa lub więcej przedsiębiorstw można uznać za związane, jeżeli pozostają one ze sobą w następującym związku: </a:t>
            </a:r>
          </a:p>
          <a:p>
            <a:pPr algn="l"/>
            <a:r>
              <a:rPr lang="pl-PL" sz="1400" dirty="0"/>
              <a:t>• przedsiębiorstwo posiada większość głosów przysługujących udziałowcom lub wspólnikom w innym przedsiębiorstwie, </a:t>
            </a:r>
          </a:p>
          <a:p>
            <a:pPr algn="l"/>
            <a:r>
              <a:rPr lang="pl-PL" sz="1400" dirty="0"/>
              <a:t>• przedsiębiorstwo ma prawo wyznaczyć lub odwołać większość członków organu administracyjnego, zarządzającego lub nadzorczego innego przedsiębiorstwa </a:t>
            </a:r>
          </a:p>
          <a:p>
            <a:pPr algn="l"/>
            <a:r>
              <a:rPr lang="pl-PL" sz="1400" dirty="0"/>
              <a:t>• przedsiębiorstwo ma prawo wywierać dominujący wpływ na inne przedsiębiorstwo zgodnie z umową zawartą z tym przedsiębiorstwem lub postanowieniem w jego dokumencie założycielskim lub statucie, </a:t>
            </a:r>
          </a:p>
          <a:p>
            <a:pPr algn="l"/>
            <a:r>
              <a:rPr lang="pl-PL" sz="1400" dirty="0"/>
              <a:t>• przedsiębiorstwo jest w stanie kontrolować samodzielnie, zgodnie z umową, większość głosów udziałowców lub członków w innym przedsiębiorstwie.</a:t>
            </a:r>
            <a:endParaRPr lang="pl-PL" dirty="0"/>
          </a:p>
        </p:txBody>
      </p:sp>
    </p:spTree>
    <p:extLst>
      <p:ext uri="{BB962C8B-B14F-4D97-AF65-F5344CB8AC3E}">
        <p14:creationId xmlns:p14="http://schemas.microsoft.com/office/powerpoint/2010/main" val="272638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47919A-6E05-A02A-7B18-7335BE2F73DC}"/>
              </a:ext>
            </a:extLst>
          </p:cNvPr>
          <p:cNvSpPr>
            <a:spLocks noGrp="1"/>
          </p:cNvSpPr>
          <p:nvPr>
            <p:ph type="ctrTitle"/>
          </p:nvPr>
        </p:nvSpPr>
        <p:spPr>
          <a:xfrm>
            <a:off x="0" y="0"/>
            <a:ext cx="7424928" cy="944945"/>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Statystyki MSP w Polsce</a:t>
            </a:r>
            <a:endParaRPr lang="pl-PL" sz="4800" dirty="0"/>
          </a:p>
        </p:txBody>
      </p:sp>
      <p:sp>
        <p:nvSpPr>
          <p:cNvPr id="3" name="Podtytuł 2">
            <a:extLst>
              <a:ext uri="{FF2B5EF4-FFF2-40B4-BE49-F238E27FC236}">
                <a16:creationId xmlns:a16="http://schemas.microsoft.com/office/drawing/2014/main" id="{9A3F49A4-9AD5-CFBF-37CC-FFED197C67AA}"/>
              </a:ext>
            </a:extLst>
          </p:cNvPr>
          <p:cNvSpPr>
            <a:spLocks noGrp="1"/>
          </p:cNvSpPr>
          <p:nvPr>
            <p:ph type="subTitle" idx="1"/>
          </p:nvPr>
        </p:nvSpPr>
        <p:spPr>
          <a:xfrm>
            <a:off x="469393" y="1142912"/>
            <a:ext cx="6065520" cy="1230343"/>
          </a:xfrm>
        </p:spPr>
        <p:txBody>
          <a:bodyPr/>
          <a:lstStyle/>
          <a:p>
            <a:pPr algn="l"/>
            <a:r>
              <a:rPr lang="pl-PL" sz="1600" dirty="0">
                <a:effectLst/>
                <a:ea typeface="Aptos" panose="020B0004020202020204" pitchFamily="34" charset="0"/>
                <a:cs typeface="Arial" panose="020B0604020202020204" pitchFamily="34" charset="0"/>
              </a:rPr>
              <a:t>Według raportu PARP</a:t>
            </a:r>
            <a:r>
              <a:rPr lang="en-US" sz="1600" dirty="0">
                <a:effectLst/>
                <a:ea typeface="Aptos" panose="020B0004020202020204" pitchFamily="34" charset="0"/>
                <a:cs typeface="Arial" panose="020B0604020202020204" pitchFamily="34" charset="0"/>
              </a:rPr>
              <a:t> (</a:t>
            </a:r>
            <a:r>
              <a:rPr lang="pl-PL" sz="1600" dirty="0"/>
              <a:t>Polska Agencja Rozwoju Przedsiębiorczości</a:t>
            </a:r>
            <a:r>
              <a:rPr lang="en-US" sz="1600" dirty="0"/>
              <a:t>)</a:t>
            </a:r>
            <a:r>
              <a:rPr lang="pl-PL" sz="1600" dirty="0">
                <a:effectLst/>
                <a:ea typeface="Aptos" panose="020B0004020202020204" pitchFamily="34" charset="0"/>
                <a:cs typeface="Arial" panose="020B0604020202020204" pitchFamily="34" charset="0"/>
              </a:rPr>
              <a:t> o stanie sektora małych i średnich przedsiębiorstw w Polsce z roku 2023</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sektor</a:t>
            </a:r>
            <a:r>
              <a:rPr lang="en-US" sz="1600" dirty="0">
                <a:effectLst/>
                <a:ea typeface="Aptos" panose="020B0004020202020204" pitchFamily="34" charset="0"/>
                <a:cs typeface="Arial" panose="020B0604020202020204" pitchFamily="34" charset="0"/>
              </a:rPr>
              <a:t> MSP w </a:t>
            </a:r>
            <a:r>
              <a:rPr lang="en-US" sz="1600" dirty="0" err="1">
                <a:effectLst/>
                <a:ea typeface="Aptos" panose="020B0004020202020204" pitchFamily="34" charset="0"/>
                <a:cs typeface="Arial" panose="020B0604020202020204" pitchFamily="34" charset="0"/>
              </a:rPr>
              <a:t>Polsce</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stanowi</a:t>
            </a:r>
            <a:r>
              <a:rPr lang="en-US" sz="1600" dirty="0">
                <a:effectLst/>
                <a:ea typeface="Aptos" panose="020B0004020202020204" pitchFamily="34" charset="0"/>
                <a:cs typeface="Arial" panose="020B0604020202020204" pitchFamily="34" charset="0"/>
              </a:rPr>
              <a:t> 99,8% </a:t>
            </a:r>
            <a:r>
              <a:rPr lang="en-US" sz="1600" dirty="0" err="1">
                <a:effectLst/>
                <a:ea typeface="Aptos" panose="020B0004020202020204" pitchFamily="34" charset="0"/>
                <a:cs typeface="Arial" panose="020B0604020202020204" pitchFamily="34" charset="0"/>
              </a:rPr>
              <a:t>wszystkich</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przedsiębiorstw</a:t>
            </a:r>
            <a:r>
              <a:rPr lang="en-US" sz="1600" dirty="0">
                <a:ea typeface="Aptos" panose="020B0004020202020204" pitchFamily="34" charset="0"/>
                <a:cs typeface="Arial" panose="020B0604020202020204" pitchFamily="34" charset="0"/>
              </a:rPr>
              <a:t> pod </a:t>
            </a:r>
            <a:r>
              <a:rPr lang="en-US" sz="1600" dirty="0" err="1">
                <a:ea typeface="Aptos" panose="020B0004020202020204" pitchFamily="34" charset="0"/>
                <a:cs typeface="Arial" panose="020B0604020202020204" pitchFamily="34" charset="0"/>
              </a:rPr>
              <a:t>względem</a:t>
            </a:r>
            <a:r>
              <a:rPr lang="en-US" sz="1600" dirty="0">
                <a:ea typeface="Aptos" panose="020B0004020202020204" pitchFamily="34" charset="0"/>
                <a:cs typeface="Arial" panose="020B0604020202020204" pitchFamily="34" charset="0"/>
              </a:rPr>
              <a:t> </a:t>
            </a:r>
            <a:r>
              <a:rPr lang="en-US" sz="1600" dirty="0" err="1">
                <a:ea typeface="Aptos" panose="020B0004020202020204" pitchFamily="34" charset="0"/>
                <a:cs typeface="Arial" panose="020B0604020202020204" pitchFamily="34" charset="0"/>
              </a:rPr>
              <a:t>liczby</a:t>
            </a:r>
            <a:r>
              <a:rPr lang="en-US" sz="1600" dirty="0">
                <a:ea typeface="Aptos" panose="020B0004020202020204" pitchFamily="34" charset="0"/>
                <a:cs typeface="Arial" panose="020B0604020202020204" pitchFamily="34" charset="0"/>
              </a:rPr>
              <a:t> </a:t>
            </a:r>
            <a:r>
              <a:rPr lang="en-US" sz="1600" dirty="0" err="1">
                <a:ea typeface="Aptos" panose="020B0004020202020204" pitchFamily="34" charset="0"/>
                <a:cs typeface="Arial" panose="020B0604020202020204" pitchFamily="34" charset="0"/>
              </a:rPr>
              <a:t>pracujących</a:t>
            </a:r>
            <a:r>
              <a:rPr lang="en-US" sz="1600" dirty="0">
                <a:ea typeface="Aptos" panose="020B0004020202020204" pitchFamily="34" charset="0"/>
                <a:cs typeface="Arial" panose="020B0604020202020204" pitchFamily="34" charset="0"/>
              </a:rPr>
              <a:t>.</a:t>
            </a:r>
            <a:endParaRPr lang="pl-PL" sz="1600" dirty="0">
              <a:effectLst/>
              <a:ea typeface="Aptos" panose="020B0004020202020204" pitchFamily="34" charset="0"/>
              <a:cs typeface="Arial" panose="020B0604020202020204" pitchFamily="34" charset="0"/>
            </a:endParaRPr>
          </a:p>
        </p:txBody>
      </p:sp>
      <p:pic>
        <p:nvPicPr>
          <p:cNvPr id="5" name="Obraz 4">
            <a:extLst>
              <a:ext uri="{FF2B5EF4-FFF2-40B4-BE49-F238E27FC236}">
                <a16:creationId xmlns:a16="http://schemas.microsoft.com/office/drawing/2014/main" id="{A851D531-4409-E8F4-1CBC-4B56D7E78BE2}"/>
              </a:ext>
            </a:extLst>
          </p:cNvPr>
          <p:cNvPicPr>
            <a:picLocks noChangeAspect="1"/>
          </p:cNvPicPr>
          <p:nvPr/>
        </p:nvPicPr>
        <p:blipFill rotWithShape="1">
          <a:blip r:embed="rId3"/>
          <a:srcRect l="41505" t="19418" r="26675" b="13376"/>
          <a:stretch/>
        </p:blipFill>
        <p:spPr>
          <a:xfrm>
            <a:off x="7004305" y="621793"/>
            <a:ext cx="5187695" cy="6163056"/>
          </a:xfrm>
          <a:prstGeom prst="rect">
            <a:avLst/>
          </a:prstGeom>
        </p:spPr>
      </p:pic>
      <p:pic>
        <p:nvPicPr>
          <p:cNvPr id="6" name="Obraz 5">
            <a:extLst>
              <a:ext uri="{FF2B5EF4-FFF2-40B4-BE49-F238E27FC236}">
                <a16:creationId xmlns:a16="http://schemas.microsoft.com/office/drawing/2014/main" id="{F0D52AD5-DEDB-DFF3-D91B-21540A0B97E7}"/>
              </a:ext>
            </a:extLst>
          </p:cNvPr>
          <p:cNvPicPr>
            <a:picLocks noChangeAspect="1"/>
          </p:cNvPicPr>
          <p:nvPr/>
        </p:nvPicPr>
        <p:blipFill>
          <a:blip r:embed="rId4"/>
          <a:stretch>
            <a:fillRect/>
          </a:stretch>
        </p:blipFill>
        <p:spPr>
          <a:xfrm>
            <a:off x="624841" y="2508963"/>
            <a:ext cx="5556503" cy="3636413"/>
          </a:xfrm>
          <a:prstGeom prst="rect">
            <a:avLst/>
          </a:prstGeom>
        </p:spPr>
      </p:pic>
      <p:sp>
        <p:nvSpPr>
          <p:cNvPr id="4" name="pole tekstowe 3">
            <a:extLst>
              <a:ext uri="{FF2B5EF4-FFF2-40B4-BE49-F238E27FC236}">
                <a16:creationId xmlns:a16="http://schemas.microsoft.com/office/drawing/2014/main" id="{1DB8DD3C-F3BD-83BC-EAF7-169B3AA19828}"/>
              </a:ext>
            </a:extLst>
          </p:cNvPr>
          <p:cNvSpPr txBox="1"/>
          <p:nvPr/>
        </p:nvSpPr>
        <p:spPr>
          <a:xfrm>
            <a:off x="184404" y="6416791"/>
            <a:ext cx="6635497" cy="276999"/>
          </a:xfrm>
          <a:prstGeom prst="rect">
            <a:avLst/>
          </a:prstGeom>
          <a:noFill/>
        </p:spPr>
        <p:txBody>
          <a:bodyPr wrap="square" rtlCol="0">
            <a:spAutoFit/>
          </a:bodyPr>
          <a:lstStyle/>
          <a:p>
            <a:r>
              <a:rPr lang="pl-PL" sz="1200" dirty="0"/>
              <a:t>Struktura przedsiębiorstw aktywnych w Polsce ze względu na wielkość firmy</a:t>
            </a:r>
            <a:r>
              <a:rPr lang="en-US" sz="1200" dirty="0"/>
              <a:t> </a:t>
            </a:r>
            <a:r>
              <a:rPr lang="en-US" sz="1200" dirty="0" err="1"/>
              <a:t>wg</a:t>
            </a:r>
            <a:r>
              <a:rPr lang="en-US" sz="1200" dirty="0"/>
              <a:t> </a:t>
            </a:r>
            <a:r>
              <a:rPr lang="en-US" sz="1200" dirty="0" err="1"/>
              <a:t>danych</a:t>
            </a:r>
            <a:r>
              <a:rPr lang="en-US" sz="1200" dirty="0"/>
              <a:t> </a:t>
            </a:r>
            <a:r>
              <a:rPr lang="en-US" sz="1200" dirty="0" err="1"/>
              <a:t>na</a:t>
            </a:r>
            <a:r>
              <a:rPr lang="en-US" sz="1200" dirty="0"/>
              <a:t> 2021 r.</a:t>
            </a:r>
          </a:p>
        </p:txBody>
      </p:sp>
    </p:spTree>
    <p:extLst>
      <p:ext uri="{BB962C8B-B14F-4D97-AF65-F5344CB8AC3E}">
        <p14:creationId xmlns:p14="http://schemas.microsoft.com/office/powerpoint/2010/main" val="3450221812"/>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851</TotalTime>
  <Words>7890</Words>
  <Application>Microsoft Office PowerPoint</Application>
  <PresentationFormat>Panoramiczny</PresentationFormat>
  <Paragraphs>534</Paragraphs>
  <Slides>46</Slides>
  <Notes>22</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46</vt:i4>
      </vt:variant>
    </vt:vector>
  </HeadingPairs>
  <TitlesOfParts>
    <vt:vector size="53" baseType="lpstr">
      <vt:lpstr>Aptos</vt:lpstr>
      <vt:lpstr>Arial</vt:lpstr>
      <vt:lpstr>Calibri</vt:lpstr>
      <vt:lpstr>Segoe UI Historic</vt:lpstr>
      <vt:lpstr>Times New Roman</vt:lpstr>
      <vt:lpstr>Wingdings</vt:lpstr>
      <vt:lpstr>Motyw pakietu Office</vt:lpstr>
      <vt:lpstr>Rola i znaczenie MSP  dla gospodarki Polski </vt:lpstr>
      <vt:lpstr>Agenda</vt:lpstr>
      <vt:lpstr>Geneza. Rozwój sektora MSP w Polsce.</vt:lpstr>
      <vt:lpstr>Geneza</vt:lpstr>
      <vt:lpstr>Geneza</vt:lpstr>
      <vt:lpstr>Znaczenie MSP dla gospodarki</vt:lpstr>
      <vt:lpstr> Definicja MSP   </vt:lpstr>
      <vt:lpstr>Rodzaje Przedsiębiorstw</vt:lpstr>
      <vt:lpstr>Statystyki MSP w Polsce</vt:lpstr>
      <vt:lpstr> Sektorowe rozmieszczenie MSP</vt:lpstr>
      <vt:lpstr>Wkład w PKB</vt:lpstr>
      <vt:lpstr>Znaczenie MSP dla rynku pracy</vt:lpstr>
      <vt:lpstr>MSP w Polsce a w Europie</vt:lpstr>
      <vt:lpstr>Regulacje prawne MSP</vt:lpstr>
      <vt:lpstr>Środowisko biznesowe dla MSP</vt:lpstr>
      <vt:lpstr>Współpraca z dużymi przedsiębiorstwami</vt:lpstr>
      <vt:lpstr>Rola MSP w eksporcie :  Internacjonalizacja, globalizacja i integracja</vt:lpstr>
      <vt:lpstr>Internacjonalizacja działalności MSP</vt:lpstr>
      <vt:lpstr>Wsparcie rozwojowe i kryzysowe dla MSP</vt:lpstr>
      <vt:lpstr>Dostęp do finansowania</vt:lpstr>
      <vt:lpstr>Finansowanie  MSP w Plsce </vt:lpstr>
      <vt:lpstr>Wsparcie unijne dla MSP</vt:lpstr>
      <vt:lpstr>Wsparcie unijne dla MSP 2021-2027</vt:lpstr>
      <vt:lpstr>Bariery dla rozwoju MSP</vt:lpstr>
      <vt:lpstr>Prezentacja programu PowerPoint</vt:lpstr>
      <vt:lpstr>Wpływ pandemii COVID-19 na MSP</vt:lpstr>
      <vt:lpstr>Wpływ pandemii COVID-19 na MSP</vt:lpstr>
      <vt:lpstr>Wpływ wojny na Ukrainie na MSP</vt:lpstr>
      <vt:lpstr>Innowacyjność i rozwój technologiczny</vt:lpstr>
      <vt:lpstr>Wsparcie dla innowacyjności</vt:lpstr>
      <vt:lpstr>Bariery dla innowacyjności</vt:lpstr>
      <vt:lpstr>Technologie w MSP</vt:lpstr>
      <vt:lpstr>Technologie w MSP </vt:lpstr>
      <vt:lpstr>Transformacja cyfrowa – case study</vt:lpstr>
      <vt:lpstr>Transformacja ekologiczna MSP</vt:lpstr>
      <vt:lpstr>Przedsiębiorczość w Polsce</vt:lpstr>
      <vt:lpstr>Przedsiębiorczość w Polsce</vt:lpstr>
      <vt:lpstr>Poziom przedsiębiorczości w regionach</vt:lpstr>
      <vt:lpstr>Uwarunkowania rozwoju przedsiębiorczości</vt:lpstr>
      <vt:lpstr>Rola organizacji pozarządowych</vt:lpstr>
      <vt:lpstr>Networking i jego znaczenie</vt:lpstr>
      <vt:lpstr>Rola kobiet w rozwoju  MSP</vt:lpstr>
      <vt:lpstr>Wyzwania i obawy MSP w 2024 roku</vt:lpstr>
      <vt:lpstr>Podsumowanie</vt:lpstr>
      <vt:lpstr>Spis materiałów źródłowych </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Rola i znaczenie MSP dla gospodarki Polski</dc:title>
  <dc:creator>Damian 79818</dc:creator>
  <cp:lastModifiedBy>Katarzyna</cp:lastModifiedBy>
  <cp:revision>49</cp:revision>
  <dcterms:created xsi:type="dcterms:W3CDTF">2024-03-26T13:03:49Z</dcterms:created>
  <dcterms:modified xsi:type="dcterms:W3CDTF">2024-04-20T14:07:41Z</dcterms:modified>
</cp:coreProperties>
</file>